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413" r:id="rId3"/>
    <p:sldId id="379" r:id="rId4"/>
    <p:sldId id="383" r:id="rId5"/>
    <p:sldId id="404" r:id="rId6"/>
    <p:sldId id="388" r:id="rId7"/>
    <p:sldId id="405" r:id="rId8"/>
    <p:sldId id="409" r:id="rId9"/>
    <p:sldId id="408" r:id="rId10"/>
    <p:sldId id="406" r:id="rId11"/>
    <p:sldId id="411" r:id="rId12"/>
    <p:sldId id="410" r:id="rId13"/>
    <p:sldId id="393" r:id="rId14"/>
    <p:sldId id="324" r:id="rId15"/>
    <p:sldId id="414" r:id="rId16"/>
    <p:sldId id="327" r:id="rId17"/>
    <p:sldId id="328" r:id="rId18"/>
    <p:sldId id="331" r:id="rId19"/>
    <p:sldId id="329" r:id="rId20"/>
    <p:sldId id="330" r:id="rId21"/>
    <p:sldId id="333" r:id="rId22"/>
    <p:sldId id="334" r:id="rId23"/>
    <p:sldId id="335" r:id="rId24"/>
    <p:sldId id="395" r:id="rId25"/>
    <p:sldId id="401" r:id="rId26"/>
    <p:sldId id="392" r:id="rId27"/>
    <p:sldId id="398" r:id="rId28"/>
    <p:sldId id="4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9"/>
    <p:restoredTop sz="95574"/>
  </p:normalViewPr>
  <p:slideViewPr>
    <p:cSldViewPr snapToGrid="0" snapToObjects="1">
      <p:cViewPr varScale="1">
        <p:scale>
          <a:sx n="87" d="100"/>
          <a:sy n="87" d="100"/>
        </p:scale>
        <p:origin x="224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228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116F2-007C-2A46-9E16-1764082C0FD1}" type="datetimeFigureOut">
              <a:rPr lang="en-US" smtClean="0"/>
              <a:t>2/19/26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1A2AB-4FE8-7D43-8BB3-2D52582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9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7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A4B99-78AD-20BD-E06F-6E995E88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425F5-7668-6E98-AF83-3F8695D75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ECF7F-9F60-DC28-5858-E81D8291B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6822-4428-605B-9D41-E06F21691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9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A4B99-78AD-20BD-E06F-6E995E88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425F5-7668-6E98-AF83-3F8695D75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ECF7F-9F60-DC28-5858-E81D8291B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6822-4428-605B-9D41-E06F21691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00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A4B99-78AD-20BD-E06F-6E995E88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425F5-7668-6E98-AF83-3F8695D75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ECF7F-9F60-DC28-5858-E81D8291B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6822-4428-605B-9D41-E06F21691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68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A4B99-78AD-20BD-E06F-6E995E88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425F5-7668-6E98-AF83-3F8695D75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ECF7F-9F60-DC28-5858-E81D8291B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6822-4428-605B-9D41-E06F21691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79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45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How evidence can inform the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06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35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2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1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9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B4080-1779-83FE-0E0B-E7A7F172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6B48AE-80B6-75A4-0639-F48A0B9ED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9115F-B3DF-C5A5-E184-02486BDD2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CB622-0223-87F9-D6D2-5B493B49A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85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9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4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/>
              <a:t>Things I will not talk today</a:t>
            </a:r>
          </a:p>
          <a:p>
            <a:r>
              <a:rPr lang="en-US" sz="5400" b="0" dirty="0"/>
              <a:t>Motivation</a:t>
            </a:r>
          </a:p>
          <a:p>
            <a:r>
              <a:rPr lang="en-US" sz="5400" b="0" dirty="0"/>
              <a:t>Place to the literature</a:t>
            </a:r>
          </a:p>
          <a:p>
            <a:r>
              <a:rPr lang="en-US" sz="5400" b="0" dirty="0"/>
              <a:t>  Things I will  talk:</a:t>
            </a:r>
          </a:p>
          <a:p>
            <a:r>
              <a:rPr lang="en-US" sz="5400" b="0" dirty="0"/>
              <a:t>    Trolls as a tool: What makes them different from other tools of cyber offensive?</a:t>
            </a:r>
          </a:p>
          <a:p>
            <a:r>
              <a:rPr lang="en-US" sz="5400" b="0" dirty="0"/>
              <a:t>Digital Authoritarianism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83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A4B99-78AD-20BD-E06F-6E995E88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425F5-7668-6E98-AF83-3F8695D75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ECF7F-9F60-DC28-5858-E81D8291B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6822-4428-605B-9D41-E06F21691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6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A4B99-78AD-20BD-E06F-6E995E88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425F5-7668-6E98-AF83-3F8695D75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ECF7F-9F60-DC28-5858-E81D8291B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6822-4428-605B-9D41-E06F21691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45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63030-4D06-2248-22AE-644B7E64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11AE7D-A5FC-9354-D83E-0DE6D3265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B45A0-391B-0511-03A1-2C43677EC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74D41-DBA3-FC72-E8BD-85306E37B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81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55F5-C9DB-B5EE-02B3-875AC931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9F076-B2E7-80FD-658E-448F9D55A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CCCEB-9209-855D-76D8-FBF3F2A46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36670-A10F-68B6-9734-D68A645AF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86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55F5-C9DB-B5EE-02B3-875AC931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9F076-B2E7-80FD-658E-448F9D55A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CCCEB-9209-855D-76D8-FBF3F2A46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36670-A10F-68B6-9734-D68A645AF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87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B4080-1779-83FE-0E0B-E7A7F172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6B48AE-80B6-75A4-0639-F48A0B9ED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9115F-B3DF-C5A5-E184-02486BDD2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CB622-0223-87F9-D6D2-5B493B49A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52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55F5-C9DB-B5EE-02B3-875AC931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9F076-B2E7-80FD-658E-448F9D55A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CCCEB-9209-855D-76D8-FBF3F2A46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36670-A10F-68B6-9734-D68A645AF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77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55F5-C9DB-B5EE-02B3-875AC931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9F076-B2E7-80FD-658E-448F9D55A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CCCEB-9209-855D-76D8-FBF3F2A46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36670-A10F-68B6-9734-D68A645AF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1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0DC13-858E-7CE9-A5FC-CA70D2A90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D91399-7CD2-7FD4-E593-A76E0BA5A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734F0-4B55-AAFC-EEE7-9DA88E016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39C9B-B37A-046D-F3CE-5564CC438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23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A4B99-78AD-20BD-E06F-6E995E88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425F5-7668-6E98-AF83-3F8695D75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ECF7F-9F60-DC28-5858-E81D8291B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6822-4428-605B-9D41-E06F21691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32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A4B99-78AD-20BD-E06F-6E995E88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425F5-7668-6E98-AF83-3F8695D75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ECF7F-9F60-DC28-5858-E81D8291B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6822-4428-605B-9D41-E06F21691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64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A4B99-78AD-20BD-E06F-6E995E88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425F5-7668-6E98-AF83-3F8695D75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ECF7F-9F60-DC28-5858-E81D8291B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6822-4428-605B-9D41-E06F21691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1A2AB-4FE8-7D43-8BB3-2D52582CF0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6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F4A46-0F9A-6743-AFA4-5C30FD045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BB22A-28E3-CF4A-B251-297EAB75B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45D68-F38D-A34B-8CCE-D96D6597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EA10-B25B-2342-A14C-3FB0B662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E7C97-CCF0-3C45-819E-2F85DBE6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3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C115-0D6D-3245-90EC-6FC2080E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49A7E-F271-024E-9557-79A9FB414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92D9F-1164-2449-94CB-EE1B2373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1F0FE-FDA6-7A40-847B-B819A7E4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7574D-18C9-AA44-B836-9040BEFA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2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9BB87B-5842-A04A-9732-72FDD7612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8E779-1446-C545-BE0B-91F7C8C7E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258F2-32BD-4F4C-98DA-D5AF7E625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76A1C-0155-A248-8BEF-FEA5D083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D7BC1-9C16-C14E-B9CA-B5883623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4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DA1E-9D1D-3041-A740-F6116B9D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C108-9EC0-4D42-B74E-94F37F971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q"/>
              <a:defRPr>
                <a:latin typeface=""/>
              </a:defRPr>
            </a:lvl1pPr>
            <a:lvl2pPr marL="685800" indent="-228600">
              <a:buFont typeface="Wingdings" pitchFamily="2" charset="2"/>
              <a:buChar char="q"/>
              <a:defRPr>
                <a:latin typeface=""/>
              </a:defRPr>
            </a:lvl2pPr>
            <a:lvl3pPr marL="1143000" indent="-228600">
              <a:buFont typeface="Wingdings" pitchFamily="2" charset="2"/>
              <a:buChar char="q"/>
              <a:defRPr>
                <a:latin typeface=""/>
              </a:defRPr>
            </a:lvl3pPr>
            <a:lvl4pPr marL="1600200" indent="-228600">
              <a:buFont typeface="Wingdings" pitchFamily="2" charset="2"/>
              <a:buChar char="q"/>
              <a:defRPr>
                <a:latin typeface=""/>
              </a:defRPr>
            </a:lvl4pPr>
            <a:lvl5pPr marL="2057400" indent="-228600">
              <a:buFont typeface="Wingdings" pitchFamily="2" charset="2"/>
              <a:buChar char="q"/>
              <a:defRPr>
                <a:latin typeface="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D8796-1473-DA4A-8390-CAF48E60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4ECD-CABC-5749-A1BC-C593CCDC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EB39-8188-6D42-B12F-78B1C938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6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C38FB-5F1C-0C44-BA75-8409B3BD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D4A9E-5E89-284B-BC76-4697255D8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8BBDB-75FD-2141-A49E-25EABC8BD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F1D0-12EF-F24C-BA01-7CCDF7A6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F2E25-CDE1-564A-B8DE-F27BB6D4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8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6B58-2292-724A-A5C4-76EC3266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C4777-C524-2544-9116-4393AB43E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BF70E-6243-9441-B9A1-445F62804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0DD18-3450-FB4D-8692-2D4E3C9A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C9A95-D52B-1348-B0AB-96AF785E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F7250-2A97-8140-AE7F-D1C6A723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0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A7B6-14A3-1549-A536-4EEB481B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3E833-774A-B149-8945-440C3D3E6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10BFD-31E2-7D4C-B04E-70CC5F9CE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8A36C-70D1-9E41-9727-37642598C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F7FCB-60D4-CF45-9AC5-A591B6192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70E8A-B875-E347-941A-1A8A556F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B48532-E56A-4D47-AE58-4C5C9553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2F91D-D723-434C-BF0A-57257B32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8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F565-27AE-CE40-A68F-2525DDAC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6DA76-9917-2D4C-BA4C-34793DA8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A3D81-8B22-5C4C-B1ED-AA9EE33B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95A0F-3E5A-4341-9F60-3DB5CACE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3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A259A-E7CA-874A-A881-F45FCE4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7AA44-2E93-ED43-A3EB-5DF59F9B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441A7-1C6C-EC43-A6DE-73E026A8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4A41-991B-5A4B-AFE2-8BDD7E917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2EEE0-EC71-0345-B64A-8B623AA64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560B-3B3D-E94E-9D80-99AC4C68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E4BD6-4AB7-884F-AC1E-F5DE9FB7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D0F5-6A00-AA46-A0FC-34FF5A7B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AE4B1-7FDC-3342-A6F6-7AC2B473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9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FFE6-FBF8-3A4E-91A7-061FA0FB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64743-06D5-4A4F-B996-936C06A06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89E57-FD76-A246-9EE2-087C34874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20FFC-3F92-5640-8381-FD1D7562D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5A757-379C-8944-B2BF-E2427FB8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ADE62-34A0-8541-A057-889A3DED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86DAD-2ECB-A345-90AF-EAAEF313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E5BB7-F522-9842-BD88-9F346DF43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44C93-F346-3341-A57C-1307FD304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5331B-0576-B74B-AECD-2E7C12E3AD7C}" type="datetimeFigureOut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78B8E-B32C-BA47-A6BA-31AC84EB8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70AAE-C7F3-D244-A969-7FE610FAB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AFFC6-E334-4D46-B827-250695560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2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5F55-DE24-EF40-84B9-04A84302C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62" y="2523530"/>
            <a:ext cx="11777472" cy="9986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Role of Information</a:t>
            </a:r>
            <a:br>
              <a:rPr lang="ru-RU" b="1" dirty="0"/>
            </a:br>
            <a:r>
              <a:rPr lang="en-US" b="1" dirty="0"/>
              <a:t> in the Logic of Power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6729-4373-73A6-62CB-9BCE8F10F7F0}"/>
              </a:ext>
            </a:extLst>
          </p:cNvPr>
          <p:cNvSpPr txBox="1"/>
          <p:nvPr/>
        </p:nvSpPr>
        <p:spPr>
          <a:xfrm>
            <a:off x="2162772" y="4454531"/>
            <a:ext cx="78664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0" dirty="0">
                <a:solidFill>
                  <a:srgbClr val="212529"/>
                </a:solidFill>
                <a:effectLst/>
                <a:latin typeface=""/>
              </a:rPr>
              <a:t>Anton Sobolev</a:t>
            </a:r>
          </a:p>
        </p:txBody>
      </p:sp>
      <p:pic>
        <p:nvPicPr>
          <p:cNvPr id="1030" name="Picture 6" descr="Generated image">
            <a:extLst>
              <a:ext uri="{FF2B5EF4-FFF2-40B4-BE49-F238E27FC236}">
                <a16:creationId xmlns:a16="http://schemas.microsoft.com/office/drawing/2014/main" id="{760975BD-AAE7-FE88-B749-3DC4A0E2D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797" y="4168529"/>
            <a:ext cx="870777" cy="87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EC9F6-6FB4-8F41-72FA-1431D3CD7F4F}"/>
              </a:ext>
            </a:extLst>
          </p:cNvPr>
          <p:cNvSpPr txBox="1"/>
          <p:nvPr/>
        </p:nvSpPr>
        <p:spPr>
          <a:xfrm>
            <a:off x="4200525" y="6603632"/>
            <a:ext cx="10068823" cy="340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800" b="1" dirty="0">
                <a:latin typeface="easycode" pitchFamily="2" charset="0"/>
              </a:rPr>
              <a:t>University of Central Florida | Spring ’26</a:t>
            </a:r>
          </a:p>
        </p:txBody>
      </p:sp>
    </p:spTree>
    <p:extLst>
      <p:ext uri="{BB962C8B-B14F-4D97-AF65-F5344CB8AC3E}">
        <p14:creationId xmlns:p14="http://schemas.microsoft.com/office/powerpoint/2010/main" val="2646291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E5DD-34C4-9D58-7350-1758A455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7B76EC-41D7-8BC8-056B-7C7C0C99D4EE}"/>
              </a:ext>
            </a:extLst>
          </p:cNvPr>
          <p:cNvSpPr txBox="1"/>
          <p:nvPr/>
        </p:nvSpPr>
        <p:spPr>
          <a:xfrm>
            <a:off x="36862" y="724289"/>
            <a:ext cx="11107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Echo of Freedom:</a:t>
            </a:r>
          </a:p>
        </p:txBody>
      </p:sp>
      <p:pic>
        <p:nvPicPr>
          <p:cNvPr id="2" name="Picture 1" descr="A diagram of a political power&#10;&#10;AI-generated content may be incorrect.">
            <a:extLst>
              <a:ext uri="{FF2B5EF4-FFF2-40B4-BE49-F238E27FC236}">
                <a16:creationId xmlns:a16="http://schemas.microsoft.com/office/drawing/2014/main" id="{6AD500D7-4D5A-EA36-E87D-B860FBBE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76950"/>
            <a:ext cx="3068286" cy="1684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8F1E8-48E7-03B6-960F-A3E073EBC82D}"/>
              </a:ext>
            </a:extLst>
          </p:cNvPr>
          <p:cNvSpPr txBox="1"/>
          <p:nvPr/>
        </p:nvSpPr>
        <p:spPr>
          <a:xfrm>
            <a:off x="36861" y="907947"/>
            <a:ext cx="8226855" cy="306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endParaRPr lang="en-US" sz="2800" dirty="0">
              <a:solidFill>
                <a:srgbClr val="000000"/>
              </a:solidFill>
              <a:effectLst/>
              <a:latin typeface="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000" b="1" dirty="0">
                <a:latin typeface="Arial" panose="020B0604020202020204" pitchFamily="34" charset="0"/>
              </a:rPr>
              <a:t>Unique setting: </a:t>
            </a:r>
            <a:r>
              <a:rPr lang="en-US" sz="2000" dirty="0">
                <a:latin typeface="Arial" panose="020B0604020202020204" pitchFamily="34" charset="0"/>
              </a:rPr>
              <a:t>Political Media with Economic Model</a:t>
            </a:r>
          </a:p>
          <a:p>
            <a:pPr>
              <a:lnSpc>
                <a:spcPct val="70000"/>
              </a:lnSpc>
            </a:pP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Local franchises of radio station “Echo of Moscow”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□ “Can you hear this radio?”</a:t>
            </a:r>
          </a:p>
          <a:p>
            <a:pPr>
              <a:lnSpc>
                <a:spcPct val="7000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800" dirty="0">
              <a:solidFill>
                <a:srgbClr val="000000"/>
              </a:solidFill>
              <a:effectLst/>
              <a:latin typeface="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</a:rPr>
              <a:t>Outcomes: </a:t>
            </a:r>
            <a:r>
              <a:rPr lang="en-US" sz="2000" dirty="0">
                <a:latin typeface="Arial" panose="020B0604020202020204" pitchFamily="34" charset="0"/>
              </a:rPr>
              <a:t>mass anti-government actions 2011-12, Russia, Cities</a:t>
            </a:r>
            <a:endParaRPr lang="ru-RU" sz="2000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2000" dirty="0">
                <a:latin typeface="Arial" panose="020B0604020202020204" pitchFamily="34" charset="0"/>
              </a:rPr>
              <a:t>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</a:rPr>
              <a:t>Treatment: </a:t>
            </a:r>
            <a:r>
              <a:rPr lang="en-US" sz="2000" dirty="0">
                <a:latin typeface="Arial" panose="020B0604020202020204" pitchFamily="34" charset="0"/>
              </a:rPr>
              <a:t>pro-government rallies </a:t>
            </a:r>
            <a:endParaRPr lang="en-US" sz="2800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□  A local pro-government rally? (Feb 4, ‘12)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"/>
              </a:rPr>
              <a:t>⟿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"/>
              </a:rPr>
              <a:t>Mass Actions</a:t>
            </a:r>
            <a:r>
              <a:rPr lang="en-US" sz="2000" dirty="0"/>
              <a:t> ↑ ↓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64842-56ED-C6A2-EC2B-68EA5289F7CC}"/>
              </a:ext>
            </a:extLst>
          </p:cNvPr>
          <p:cNvSpPr txBox="1"/>
          <p:nvPr/>
        </p:nvSpPr>
        <p:spPr>
          <a:xfrm>
            <a:off x="36863" y="76950"/>
            <a:ext cx="10284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Information 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F68BF-D7A7-3EE8-6600-491E489ECDAE}"/>
              </a:ext>
            </a:extLst>
          </p:cNvPr>
          <p:cNvSpPr txBox="1"/>
          <p:nvPr/>
        </p:nvSpPr>
        <p:spPr>
          <a:xfrm>
            <a:off x="3325415" y="732269"/>
            <a:ext cx="6222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How Independent Media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Contain Dissent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B4B99-29DE-D558-91F1-28C7B9A5C204}"/>
              </a:ext>
            </a:extLst>
          </p:cNvPr>
          <p:cNvSpPr txBox="1"/>
          <p:nvPr/>
        </p:nvSpPr>
        <p:spPr>
          <a:xfrm>
            <a:off x="6270092" y="4872835"/>
            <a:ext cx="12557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Rally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44382-A3CE-BA54-C903-4F0381E085B7}"/>
              </a:ext>
            </a:extLst>
          </p:cNvPr>
          <p:cNvSpPr txBox="1"/>
          <p:nvPr/>
        </p:nvSpPr>
        <p:spPr>
          <a:xfrm>
            <a:off x="7421776" y="4805934"/>
            <a:ext cx="9919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radio</a:t>
            </a:r>
          </a:p>
        </p:txBody>
      </p:sp>
      <p:pic>
        <p:nvPicPr>
          <p:cNvPr id="13" name="Picture 12" descr="A graph showing a graph&#10;&#10;AI-generated content may be incorrect.">
            <a:extLst>
              <a:ext uri="{FF2B5EF4-FFF2-40B4-BE49-F238E27FC236}">
                <a16:creationId xmlns:a16="http://schemas.microsoft.com/office/drawing/2014/main" id="{502F8E95-924E-8065-5B00-96BEF6202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1" y="4316388"/>
            <a:ext cx="4782085" cy="2034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01C46C-1DA0-76BD-2A07-AF489E24F462}"/>
              </a:ext>
            </a:extLst>
          </p:cNvPr>
          <p:cNvSpPr txBox="1"/>
          <p:nvPr/>
        </p:nvSpPr>
        <p:spPr>
          <a:xfrm>
            <a:off x="2478646" y="4898524"/>
            <a:ext cx="736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"/>
              </a:rPr>
              <a:t>Rally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9B187-20F2-0F74-B69D-35AFCA465204}"/>
              </a:ext>
            </a:extLst>
          </p:cNvPr>
          <p:cNvSpPr txBox="1"/>
          <p:nvPr/>
        </p:nvSpPr>
        <p:spPr>
          <a:xfrm>
            <a:off x="4832552" y="4852100"/>
            <a:ext cx="1255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Citizen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681201-F561-7470-42F6-73CFD448A682}"/>
              </a:ext>
            </a:extLst>
          </p:cNvPr>
          <p:cNvCxnSpPr>
            <a:cxnSpLocks/>
          </p:cNvCxnSpPr>
          <p:nvPr/>
        </p:nvCxnSpPr>
        <p:spPr>
          <a:xfrm>
            <a:off x="7421776" y="5082933"/>
            <a:ext cx="1071280" cy="0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4C5E164-BDFF-6151-0717-9D9A10431D44}"/>
              </a:ext>
            </a:extLst>
          </p:cNvPr>
          <p:cNvSpPr txBox="1"/>
          <p:nvPr/>
        </p:nvSpPr>
        <p:spPr>
          <a:xfrm>
            <a:off x="7408447" y="5063519"/>
            <a:ext cx="9919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9FF3C-6522-E298-C9D3-870C2E2A2DE4}"/>
              </a:ext>
            </a:extLst>
          </p:cNvPr>
          <p:cNvSpPr txBox="1"/>
          <p:nvPr/>
        </p:nvSpPr>
        <p:spPr>
          <a:xfrm>
            <a:off x="8413720" y="4801276"/>
            <a:ext cx="12557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Citizen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Rally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E41F51-B6E6-8603-6D6A-0234D6F410BD}"/>
              </a:ext>
            </a:extLst>
          </p:cNvPr>
          <p:cNvSpPr txBox="1"/>
          <p:nvPr/>
        </p:nvSpPr>
        <p:spPr>
          <a:xfrm>
            <a:off x="10661444" y="4351752"/>
            <a:ext cx="1107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C71768-D542-C2EB-887F-7CF3326834B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659178" y="4582585"/>
            <a:ext cx="1002266" cy="52211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6F3F5A-5026-52D4-49AA-234BF6E1673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9632860" y="5094781"/>
            <a:ext cx="1014811" cy="4914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BCD8711-B382-13FA-FDE4-F34E9871A5C1}"/>
              </a:ext>
            </a:extLst>
          </p:cNvPr>
          <p:cNvSpPr txBox="1"/>
          <p:nvPr/>
        </p:nvSpPr>
        <p:spPr>
          <a:xfrm>
            <a:off x="10647671" y="5355422"/>
            <a:ext cx="1121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39D9F1-EEE0-CF93-CB91-6525A9BAD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293" y="3988823"/>
            <a:ext cx="1046763" cy="773694"/>
          </a:xfrm>
          <a:prstGeom prst="rect">
            <a:avLst/>
          </a:prstGeom>
        </p:spPr>
      </p:pic>
      <p:pic>
        <p:nvPicPr>
          <p:cNvPr id="30" name="Picture 29" descr="A group of black stick figures&#10;&#10;Description automatically generated">
            <a:extLst>
              <a:ext uri="{FF2B5EF4-FFF2-40B4-BE49-F238E27FC236}">
                <a16:creationId xmlns:a16="http://schemas.microsoft.com/office/drawing/2014/main" id="{66D10800-F17B-FAAC-DF38-BDB3E405E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299" y="3886754"/>
            <a:ext cx="1441457" cy="1077218"/>
          </a:xfrm>
          <a:prstGeom prst="rect">
            <a:avLst/>
          </a:prstGeom>
        </p:spPr>
      </p:pic>
      <p:pic>
        <p:nvPicPr>
          <p:cNvPr id="31" name="Picture 30" descr="A group of black stick figures&#10;&#10;Description automatically generated">
            <a:extLst>
              <a:ext uri="{FF2B5EF4-FFF2-40B4-BE49-F238E27FC236}">
                <a16:creationId xmlns:a16="http://schemas.microsoft.com/office/drawing/2014/main" id="{8964CE1B-E913-EE47-2985-E3AFC3F64A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77253" y="5559990"/>
            <a:ext cx="144145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Picture 32" descr="A group of black stick figures&#10;&#10;Description automatically generated">
            <a:extLst>
              <a:ext uri="{FF2B5EF4-FFF2-40B4-BE49-F238E27FC236}">
                <a16:creationId xmlns:a16="http://schemas.microsoft.com/office/drawing/2014/main" id="{5986286D-F254-4B3A-7E19-476C53843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0382" y="5817087"/>
            <a:ext cx="1048831" cy="8595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6FEDC0-6FFD-19A4-54B0-FF9DE402B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2306" y="3403419"/>
            <a:ext cx="1443885" cy="96666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0ECA4D-AE26-649D-8937-41793C782EB0}"/>
              </a:ext>
            </a:extLst>
          </p:cNvPr>
          <p:cNvCxnSpPr>
            <a:cxnSpLocks/>
          </p:cNvCxnSpPr>
          <p:nvPr/>
        </p:nvCxnSpPr>
        <p:spPr>
          <a:xfrm>
            <a:off x="6012235" y="5117674"/>
            <a:ext cx="374923" cy="691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EE9EE8-AC00-A2C4-EAAD-78FC388025E4}"/>
                  </a:ext>
                </a:extLst>
              </p:cNvPr>
              <p:cNvSpPr txBox="1"/>
              <p:nvPr/>
            </p:nvSpPr>
            <p:spPr>
              <a:xfrm>
                <a:off x="-134572" y="6346085"/>
                <a:ext cx="8950157" cy="1109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</a:rPr>
                  <a:t>DiD: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𝑟𝑎𝑙𝑙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𝑔𝑜𝑣</m:t>
                        </m:r>
                      </m:sub>
                      <m:sup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𝑝𝑟𝑜</m:t>
                        </m:r>
                      </m:sup>
                    </m:sSubSup>
                    <m:r>
                      <a:rPr lang="en-US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𝑟𝑎𝑙𝑙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𝑐𝑜𝑤</m:t>
                            </m:r>
                          </m:sub>
                          <m:sup>
                            <m:r>
                              <a:rPr lang="en-US" sz="18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𝑚𝑜𝑠</m:t>
                            </m:r>
                          </m:sup>
                        </m:sSubSup>
                      </m:e>
                      <m:sup/>
                    </m:sSup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𝑟𝑎𝑙𝑙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𝑐𝑜𝑤</m:t>
                        </m:r>
                      </m:sub>
                      <m:sup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𝑚𝑜𝑠</m:t>
                        </m:r>
                      </m:sup>
                    </m:sSubSup>
                    <m:r>
                      <a:rPr lang="en-US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𝑟𝑎𝑙𝑙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𝑔𝑜𝑣</m:t>
                        </m:r>
                      </m:sub>
                      <m:sup>
                        <m:r>
                          <a:rPr lang="en-US" sz="18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𝑝𝑟𝑜</m:t>
                        </m:r>
                      </m:sup>
                    </m:sSubSup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br>
                  <a:rPr lang="ru-RU" sz="2400" dirty="0">
                    <a:latin typeface="Arial" panose="020B0604020202020204" pitchFamily="34" charset="0"/>
                  </a:rPr>
                </a:br>
                <a:br>
                  <a:rPr lang="en-US" sz="2400" dirty="0">
                    <a:latin typeface="Arial" panose="020B0604020202020204" pitchFamily="34" charset="0"/>
                  </a:rPr>
                </a:br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EE9EE8-AC00-A2C4-EAAD-78FC38802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572" y="6346085"/>
                <a:ext cx="8950157" cy="1109406"/>
              </a:xfrm>
              <a:prstGeom prst="rect">
                <a:avLst/>
              </a:prstGeom>
              <a:blipFill>
                <a:blip r:embed="rId9"/>
                <a:stretch>
                  <a:fillRect l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96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E5DD-34C4-9D58-7350-1758A455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7B76EC-41D7-8BC8-056B-7C7C0C99D4EE}"/>
              </a:ext>
            </a:extLst>
          </p:cNvPr>
          <p:cNvSpPr txBox="1"/>
          <p:nvPr/>
        </p:nvSpPr>
        <p:spPr>
          <a:xfrm>
            <a:off x="36862" y="724289"/>
            <a:ext cx="11107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Echo of Freedom:</a:t>
            </a:r>
          </a:p>
        </p:txBody>
      </p:sp>
      <p:pic>
        <p:nvPicPr>
          <p:cNvPr id="2" name="Picture 1" descr="A diagram of a political power&#10;&#10;AI-generated content may be incorrect.">
            <a:extLst>
              <a:ext uri="{FF2B5EF4-FFF2-40B4-BE49-F238E27FC236}">
                <a16:creationId xmlns:a16="http://schemas.microsoft.com/office/drawing/2014/main" id="{6AD500D7-4D5A-EA36-E87D-B860FBBE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76950"/>
            <a:ext cx="3068286" cy="1684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8F1E8-48E7-03B6-960F-A3E073EBC82D}"/>
              </a:ext>
            </a:extLst>
          </p:cNvPr>
          <p:cNvSpPr txBox="1"/>
          <p:nvPr/>
        </p:nvSpPr>
        <p:spPr>
          <a:xfrm>
            <a:off x="36861" y="907947"/>
            <a:ext cx="8226855" cy="1089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endParaRPr lang="en-US" sz="2800" dirty="0">
              <a:solidFill>
                <a:srgbClr val="000000"/>
              </a:solidFill>
              <a:effectLst/>
              <a:latin typeface="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000" b="1" dirty="0">
                <a:latin typeface="Arial" panose="020B0604020202020204" pitchFamily="34" charset="0"/>
              </a:rPr>
              <a:t>Unique setting: </a:t>
            </a:r>
            <a:r>
              <a:rPr lang="en-US" sz="2000" dirty="0">
                <a:latin typeface="Arial" panose="020B0604020202020204" pitchFamily="34" charset="0"/>
              </a:rPr>
              <a:t>Political Media with Economic Model</a:t>
            </a:r>
            <a:br>
              <a:rPr lang="ru-RU" sz="2000" dirty="0">
                <a:latin typeface="Arial" panose="020B0604020202020204" pitchFamily="34" charset="0"/>
              </a:rPr>
            </a:b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</a:t>
            </a:r>
            <a:r>
              <a:rPr lang="en-US" sz="2000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US" sz="2000" dirty="0">
                <a:latin typeface="Arial" panose="020B0604020202020204" pitchFamily="34" charset="0"/>
              </a:rPr>
              <a:t>wo types of locations with radio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64842-56ED-C6A2-EC2B-68EA5289F7CC}"/>
              </a:ext>
            </a:extLst>
          </p:cNvPr>
          <p:cNvSpPr txBox="1"/>
          <p:nvPr/>
        </p:nvSpPr>
        <p:spPr>
          <a:xfrm>
            <a:off x="36863" y="76950"/>
            <a:ext cx="10284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Information 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F68BF-D7A7-3EE8-6600-491E489ECDAE}"/>
              </a:ext>
            </a:extLst>
          </p:cNvPr>
          <p:cNvSpPr txBox="1"/>
          <p:nvPr/>
        </p:nvSpPr>
        <p:spPr>
          <a:xfrm>
            <a:off x="3325415" y="732269"/>
            <a:ext cx="6222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How Independent Media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Contain Dissent</a:t>
            </a:r>
            <a:endParaRPr lang="en-US" dirty="0"/>
          </a:p>
        </p:txBody>
      </p:sp>
      <p:pic>
        <p:nvPicPr>
          <p:cNvPr id="11266" name="Picture 2" descr="Венедиктов покинул совет директоров &quot;Эха Москвы&quot;. Оказалось, что Путин знал  о радиостанции больше него - Delfi RU">
            <a:extLst>
              <a:ext uri="{FF2B5EF4-FFF2-40B4-BE49-F238E27FC236}">
                <a16:creationId xmlns:a16="http://schemas.microsoft.com/office/drawing/2014/main" id="{1B08F419-D7E2-036E-2843-7DB49462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8" y="2238798"/>
            <a:ext cx="4156851" cy="24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BAB8E-CEC1-6EB0-5B87-55FB61E3659F}"/>
              </a:ext>
            </a:extLst>
          </p:cNvPr>
          <p:cNvSpPr txBox="1"/>
          <p:nvPr/>
        </p:nvSpPr>
        <p:spPr>
          <a:xfrm>
            <a:off x="282933" y="1840265"/>
            <a:ext cx="622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Ads on an independent radio station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B17D9-189A-1F35-DEB6-06A0A95C6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630" y="4123747"/>
            <a:ext cx="7005638" cy="2734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61EF6-FC8F-7BFE-E801-BA8CB2C4B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701" y="1419572"/>
            <a:ext cx="3326515" cy="2769620"/>
          </a:xfrm>
          <a:prstGeom prst="rect">
            <a:avLst/>
          </a:prstGeom>
        </p:spPr>
      </p:pic>
      <p:pic>
        <p:nvPicPr>
          <p:cNvPr id="11268" name="Picture 4" descr="Останкинская телебашня">
            <a:extLst>
              <a:ext uri="{FF2B5EF4-FFF2-40B4-BE49-F238E27FC236}">
                <a16:creationId xmlns:a16="http://schemas.microsoft.com/office/drawing/2014/main" id="{4DFD915F-F88D-4FB6-361C-62748B331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443" y="1956403"/>
            <a:ext cx="1997862" cy="298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462E77-DEC1-7A00-A3E0-D12004A633FE}"/>
              </a:ext>
            </a:extLst>
          </p:cNvPr>
          <p:cNvSpPr txBox="1"/>
          <p:nvPr/>
        </p:nvSpPr>
        <p:spPr>
          <a:xfrm>
            <a:off x="4221209" y="2018349"/>
            <a:ext cx="6223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"/>
              </a:rPr>
              <a:t>■</a:t>
            </a:r>
            <a:r>
              <a:rPr lang="en-US" sz="1800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en-US" sz="1800" dirty="0">
                <a:latin typeface="Arial" panose="020B0604020202020204" pitchFamily="34" charset="0"/>
              </a:rPr>
              <a:t>273 cities / 72 stations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64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E5DD-34C4-9D58-7350-1758A455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7B76EC-41D7-8BC8-056B-7C7C0C99D4EE}"/>
              </a:ext>
            </a:extLst>
          </p:cNvPr>
          <p:cNvSpPr txBox="1"/>
          <p:nvPr/>
        </p:nvSpPr>
        <p:spPr>
          <a:xfrm>
            <a:off x="36862" y="724289"/>
            <a:ext cx="11107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Echo of Freedom:</a:t>
            </a:r>
          </a:p>
        </p:txBody>
      </p:sp>
      <p:pic>
        <p:nvPicPr>
          <p:cNvPr id="2" name="Picture 1" descr="A diagram of a political power&#10;&#10;AI-generated content may be incorrect.">
            <a:extLst>
              <a:ext uri="{FF2B5EF4-FFF2-40B4-BE49-F238E27FC236}">
                <a16:creationId xmlns:a16="http://schemas.microsoft.com/office/drawing/2014/main" id="{6AD500D7-4D5A-EA36-E87D-B860FBBE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76950"/>
            <a:ext cx="3068286" cy="1684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8F1E8-48E7-03B6-960F-A3E073EBC82D}"/>
              </a:ext>
            </a:extLst>
          </p:cNvPr>
          <p:cNvSpPr txBox="1"/>
          <p:nvPr/>
        </p:nvSpPr>
        <p:spPr>
          <a:xfrm>
            <a:off x="36862" y="1386580"/>
            <a:ext cx="8226855" cy="1001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endParaRPr lang="en-US" sz="2800" dirty="0">
              <a:solidFill>
                <a:srgbClr val="000000"/>
              </a:solidFill>
              <a:effectLst/>
              <a:latin typeface="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000" b="1" dirty="0">
                <a:latin typeface="Arial" panose="020B0604020202020204" pitchFamily="34" charset="0"/>
              </a:rPr>
              <a:t>Effect of a pro-government rally</a:t>
            </a: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2000" dirty="0">
                <a:latin typeface="Arial" panose="020B0604020202020204" pitchFamily="34" charset="0"/>
              </a:rPr>
              <a:t>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64842-56ED-C6A2-EC2B-68EA5289F7CC}"/>
              </a:ext>
            </a:extLst>
          </p:cNvPr>
          <p:cNvSpPr txBox="1"/>
          <p:nvPr/>
        </p:nvSpPr>
        <p:spPr>
          <a:xfrm>
            <a:off x="36863" y="76950"/>
            <a:ext cx="10284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Information 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F68BF-D7A7-3EE8-6600-491E489ECDAE}"/>
              </a:ext>
            </a:extLst>
          </p:cNvPr>
          <p:cNvSpPr txBox="1"/>
          <p:nvPr/>
        </p:nvSpPr>
        <p:spPr>
          <a:xfrm>
            <a:off x="3325415" y="732269"/>
            <a:ext cx="6222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How Independent Media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Contain Dissent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5D9B19-F67E-BFCA-44EE-046CE83CFAA4}"/>
              </a:ext>
            </a:extLst>
          </p:cNvPr>
          <p:cNvSpPr txBox="1"/>
          <p:nvPr/>
        </p:nvSpPr>
        <p:spPr>
          <a:xfrm>
            <a:off x="4397175" y="1555286"/>
            <a:ext cx="6223818" cy="614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endParaRPr lang="en-US" sz="2400" dirty="0">
              <a:solidFill>
                <a:srgbClr val="000000"/>
              </a:solidFill>
              <a:effectLst/>
              <a:latin typeface=""/>
            </a:endParaRP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"/>
              </a:rPr>
              <a:t>■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</a:rPr>
              <a:t>Conditional on the exposure to the radio signal</a:t>
            </a:r>
            <a:endParaRPr lang="ru-RU" sz="1800" dirty="0">
              <a:latin typeface="Arial" panose="020B0604020202020204" pitchFamily="34" charset="0"/>
            </a:endParaRPr>
          </a:p>
        </p:txBody>
      </p:sp>
      <p:pic>
        <p:nvPicPr>
          <p:cNvPr id="32" name="Picture 31" descr="A graph with lines and symbols&#10;&#10;Description automatically generated with medium confidence">
            <a:extLst>
              <a:ext uri="{FF2B5EF4-FFF2-40B4-BE49-F238E27FC236}">
                <a16:creationId xmlns:a16="http://schemas.microsoft.com/office/drawing/2014/main" id="{9DAABB8C-F16A-A38A-8F1E-5EDE1489C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99" y="2170070"/>
            <a:ext cx="3708400" cy="3149600"/>
          </a:xfrm>
          <a:prstGeom prst="rect">
            <a:avLst/>
          </a:prstGeom>
        </p:spPr>
      </p:pic>
      <p:pic>
        <p:nvPicPr>
          <p:cNvPr id="34" name="Picture 33" descr="A graph with red and black lines&#10;&#10;Description automatically generated">
            <a:extLst>
              <a:ext uri="{FF2B5EF4-FFF2-40B4-BE49-F238E27FC236}">
                <a16:creationId xmlns:a16="http://schemas.microsoft.com/office/drawing/2014/main" id="{FF571523-E3A8-C430-98E3-08D5FAAF3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152" y="2103948"/>
            <a:ext cx="4124542" cy="36027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E1647B-505D-6338-90A3-F29FBF3C6901}"/>
              </a:ext>
            </a:extLst>
          </p:cNvPr>
          <p:cNvSpPr txBox="1"/>
          <p:nvPr/>
        </p:nvSpPr>
        <p:spPr>
          <a:xfrm>
            <a:off x="8032340" y="2640389"/>
            <a:ext cx="622381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□</a:t>
            </a:r>
            <a:r>
              <a:rPr lang="en-US" sz="1800" dirty="0">
                <a:latin typeface="Arial" panose="020B0604020202020204" pitchFamily="34" charset="0"/>
              </a:rPr>
              <a:t> Propensity Score Matching</a:t>
            </a:r>
          </a:p>
          <a:p>
            <a:r>
              <a:rPr lang="en-US" sz="2400" dirty="0">
                <a:latin typeface="Arial" panose="020B0604020202020204" pitchFamily="34" charset="0"/>
              </a:rPr>
              <a:t>□</a:t>
            </a:r>
            <a:r>
              <a:rPr lang="en-US" sz="1800" dirty="0">
                <a:latin typeface="Arial" panose="020B0604020202020204" pitchFamily="34" charset="0"/>
              </a:rPr>
              <a:t> Kernel Balancing</a:t>
            </a:r>
          </a:p>
          <a:p>
            <a:r>
              <a:rPr lang="en-US" sz="2400" dirty="0">
                <a:latin typeface="Arial" panose="020B0604020202020204" pitchFamily="34" charset="0"/>
              </a:rPr>
              <a:t>□</a:t>
            </a:r>
            <a:r>
              <a:rPr lang="en-US" sz="1800" dirty="0">
                <a:latin typeface="Arial" panose="020B0604020202020204" pitchFamily="34" charset="0"/>
              </a:rPr>
              <a:t> Synthetic Control</a:t>
            </a:r>
          </a:p>
          <a:p>
            <a:r>
              <a:rPr lang="en-US" sz="2400" dirty="0">
                <a:latin typeface="Arial" panose="020B0604020202020204" pitchFamily="34" charset="0"/>
              </a:rPr>
              <a:t>□</a:t>
            </a:r>
            <a:r>
              <a:rPr lang="en-US" sz="1800" dirty="0">
                <a:latin typeface="Arial" panose="020B0604020202020204" pitchFamily="34" charset="0"/>
              </a:rPr>
              <a:t> Trajectory Balancing</a:t>
            </a: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7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E5DD-34C4-9D58-7350-1758A455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191D23-2BEC-53E4-BC8A-18EB5D6F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72" y="1811220"/>
            <a:ext cx="4267330" cy="2005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49522-88F1-4C8F-40ED-CE512FCBF7F5}"/>
              </a:ext>
            </a:extLst>
          </p:cNvPr>
          <p:cNvSpPr txBox="1"/>
          <p:nvPr/>
        </p:nvSpPr>
        <p:spPr>
          <a:xfrm>
            <a:off x="36863" y="76950"/>
            <a:ext cx="67195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Paths &amp; Pathways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B76EC-41D7-8BC8-056B-7C7C0C99D4EE}"/>
              </a:ext>
            </a:extLst>
          </p:cNvPr>
          <p:cNvSpPr txBox="1"/>
          <p:nvPr/>
        </p:nvSpPr>
        <p:spPr>
          <a:xfrm>
            <a:off x="36863" y="724289"/>
            <a:ext cx="6478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Information Infrastructure</a:t>
            </a:r>
          </a:p>
        </p:txBody>
      </p:sp>
      <p:pic>
        <p:nvPicPr>
          <p:cNvPr id="2" name="Picture 1" descr="A diagram of a political power&#10;&#10;AI-generated content may be incorrect.">
            <a:extLst>
              <a:ext uri="{FF2B5EF4-FFF2-40B4-BE49-F238E27FC236}">
                <a16:creationId xmlns:a16="http://schemas.microsoft.com/office/drawing/2014/main" id="{6AD500D7-4D5A-EA36-E87D-B860FBBE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882" y="76950"/>
            <a:ext cx="4972254" cy="2729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8F1E8-48E7-03B6-960F-A3E073EBC82D}"/>
              </a:ext>
            </a:extLst>
          </p:cNvPr>
          <p:cNvSpPr txBox="1"/>
          <p:nvPr/>
        </p:nvSpPr>
        <p:spPr>
          <a:xfrm>
            <a:off x="36863" y="1184633"/>
            <a:ext cx="11607450" cy="574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2000" b="1" dirty="0">
                <a:latin typeface="Arial" panose="020B0604020202020204" pitchFamily="34" charset="0"/>
              </a:rPr>
              <a:t>nformation Availability via ICT &amp;</a:t>
            </a:r>
            <a:br>
              <a:rPr lang="en-US" sz="2000" b="1" dirty="0">
                <a:latin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</a:rPr>
              <a:t>    Newly Established Governments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(EJPE, 2019) 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8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8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8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8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8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8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8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8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Last Call for Authenticity: AI Voice Scams</a:t>
            </a:r>
            <a:r>
              <a:rPr lang="en-US" sz="2000" b="1" dirty="0"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(JCP, 2025)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8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Underestimated growing threat of voice synthesis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Combo of qualitative and quantitative evidence for:</a:t>
            </a:r>
          </a:p>
          <a:p>
            <a:pPr>
              <a:lnSpc>
                <a:spcPct val="7000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2000" dirty="0">
                <a:latin typeface="Arial" panose="020B0604020202020204" pitchFamily="34" charset="0"/>
              </a:rPr>
              <a:t>The increasing asymmetry between the low cost of launching voice-based attacks and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       the high cost of preventing them undermines trust in voice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latin typeface="Arial" panose="020B0604020202020204" pitchFamily="34" charset="0"/>
              </a:rPr>
              <a:t>       as a credible communication channel.</a:t>
            </a:r>
          </a:p>
          <a:p>
            <a:pPr>
              <a:lnSpc>
                <a:spcPct val="7000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Human voice no longer functions as a reliable medium of authentication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One of general interfaces mainly used by AI agents</a:t>
            </a:r>
          </a:p>
        </p:txBody>
      </p:sp>
      <p:pic>
        <p:nvPicPr>
          <p:cNvPr id="8" name="Picture 7" descr="A graph with a blue line and x&#10;&#10;Description automatically generated">
            <a:extLst>
              <a:ext uri="{FF2B5EF4-FFF2-40B4-BE49-F238E27FC236}">
                <a16:creationId xmlns:a16="http://schemas.microsoft.com/office/drawing/2014/main" id="{3A18BB87-A82D-FE68-B22D-B61F77962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35" y="1797050"/>
            <a:ext cx="3263900" cy="2019300"/>
          </a:xfrm>
          <a:prstGeom prst="rect">
            <a:avLst/>
          </a:prstGeom>
        </p:spPr>
      </p:pic>
      <p:pic>
        <p:nvPicPr>
          <p:cNvPr id="13" name="Picture 12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26FBC8E5-7215-A39A-68EE-C4BEBDF05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093" y="3343709"/>
            <a:ext cx="4424513" cy="15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9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7347301" cy="707886"/>
          </a:xfrm>
          <a:custGeom>
            <a:avLst/>
            <a:gdLst>
              <a:gd name="connsiteX0" fmla="*/ 0 w 7347301"/>
              <a:gd name="connsiteY0" fmla="*/ 0 h 707886"/>
              <a:gd name="connsiteX1" fmla="*/ 491704 w 7347301"/>
              <a:gd name="connsiteY1" fmla="*/ 0 h 707886"/>
              <a:gd name="connsiteX2" fmla="*/ 836462 w 7347301"/>
              <a:gd name="connsiteY2" fmla="*/ 0 h 707886"/>
              <a:gd name="connsiteX3" fmla="*/ 1548585 w 7347301"/>
              <a:gd name="connsiteY3" fmla="*/ 0 h 707886"/>
              <a:gd name="connsiteX4" fmla="*/ 2040289 w 7347301"/>
              <a:gd name="connsiteY4" fmla="*/ 0 h 707886"/>
              <a:gd name="connsiteX5" fmla="*/ 2531993 w 7347301"/>
              <a:gd name="connsiteY5" fmla="*/ 0 h 707886"/>
              <a:gd name="connsiteX6" fmla="*/ 3244116 w 7347301"/>
              <a:gd name="connsiteY6" fmla="*/ 0 h 707886"/>
              <a:gd name="connsiteX7" fmla="*/ 3662347 w 7347301"/>
              <a:gd name="connsiteY7" fmla="*/ 0 h 707886"/>
              <a:gd name="connsiteX8" fmla="*/ 4374470 w 7347301"/>
              <a:gd name="connsiteY8" fmla="*/ 0 h 707886"/>
              <a:gd name="connsiteX9" fmla="*/ 5086593 w 7347301"/>
              <a:gd name="connsiteY9" fmla="*/ 0 h 707886"/>
              <a:gd name="connsiteX10" fmla="*/ 5651770 w 7347301"/>
              <a:gd name="connsiteY10" fmla="*/ 0 h 707886"/>
              <a:gd name="connsiteX11" fmla="*/ 6363893 w 7347301"/>
              <a:gd name="connsiteY11" fmla="*/ 0 h 707886"/>
              <a:gd name="connsiteX12" fmla="*/ 6855597 w 7347301"/>
              <a:gd name="connsiteY12" fmla="*/ 0 h 707886"/>
              <a:gd name="connsiteX13" fmla="*/ 7347301 w 7347301"/>
              <a:gd name="connsiteY13" fmla="*/ 0 h 707886"/>
              <a:gd name="connsiteX14" fmla="*/ 7347301 w 7347301"/>
              <a:gd name="connsiteY14" fmla="*/ 361022 h 707886"/>
              <a:gd name="connsiteX15" fmla="*/ 7347301 w 7347301"/>
              <a:gd name="connsiteY15" fmla="*/ 707886 h 707886"/>
              <a:gd name="connsiteX16" fmla="*/ 6782124 w 7347301"/>
              <a:gd name="connsiteY16" fmla="*/ 707886 h 707886"/>
              <a:gd name="connsiteX17" fmla="*/ 6070001 w 7347301"/>
              <a:gd name="connsiteY17" fmla="*/ 707886 h 707886"/>
              <a:gd name="connsiteX18" fmla="*/ 5504824 w 7347301"/>
              <a:gd name="connsiteY18" fmla="*/ 707886 h 707886"/>
              <a:gd name="connsiteX19" fmla="*/ 5160066 w 7347301"/>
              <a:gd name="connsiteY19" fmla="*/ 707886 h 707886"/>
              <a:gd name="connsiteX20" fmla="*/ 4741835 w 7347301"/>
              <a:gd name="connsiteY20" fmla="*/ 707886 h 707886"/>
              <a:gd name="connsiteX21" fmla="*/ 4029712 w 7347301"/>
              <a:gd name="connsiteY21" fmla="*/ 707886 h 707886"/>
              <a:gd name="connsiteX22" fmla="*/ 3464535 w 7347301"/>
              <a:gd name="connsiteY22" fmla="*/ 707886 h 707886"/>
              <a:gd name="connsiteX23" fmla="*/ 3046304 w 7347301"/>
              <a:gd name="connsiteY23" fmla="*/ 707886 h 707886"/>
              <a:gd name="connsiteX24" fmla="*/ 2481127 w 7347301"/>
              <a:gd name="connsiteY24" fmla="*/ 707886 h 707886"/>
              <a:gd name="connsiteX25" fmla="*/ 2136369 w 7347301"/>
              <a:gd name="connsiteY25" fmla="*/ 707886 h 707886"/>
              <a:gd name="connsiteX26" fmla="*/ 1791611 w 7347301"/>
              <a:gd name="connsiteY26" fmla="*/ 707886 h 707886"/>
              <a:gd name="connsiteX27" fmla="*/ 1226434 w 7347301"/>
              <a:gd name="connsiteY27" fmla="*/ 707886 h 707886"/>
              <a:gd name="connsiteX28" fmla="*/ 808203 w 7347301"/>
              <a:gd name="connsiteY28" fmla="*/ 707886 h 707886"/>
              <a:gd name="connsiteX29" fmla="*/ 0 w 7347301"/>
              <a:gd name="connsiteY29" fmla="*/ 707886 h 707886"/>
              <a:gd name="connsiteX30" fmla="*/ 0 w 7347301"/>
              <a:gd name="connsiteY30" fmla="*/ 368101 h 707886"/>
              <a:gd name="connsiteX31" fmla="*/ 0 w 7347301"/>
              <a:gd name="connsiteY3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47301" h="707886" extrusionOk="0">
                <a:moveTo>
                  <a:pt x="0" y="0"/>
                </a:moveTo>
                <a:cubicBezTo>
                  <a:pt x="188798" y="-19100"/>
                  <a:pt x="383030" y="48024"/>
                  <a:pt x="491704" y="0"/>
                </a:cubicBezTo>
                <a:cubicBezTo>
                  <a:pt x="600378" y="-48024"/>
                  <a:pt x="728931" y="3335"/>
                  <a:pt x="836462" y="0"/>
                </a:cubicBezTo>
                <a:cubicBezTo>
                  <a:pt x="943993" y="-3335"/>
                  <a:pt x="1406008" y="13716"/>
                  <a:pt x="1548585" y="0"/>
                </a:cubicBezTo>
                <a:cubicBezTo>
                  <a:pt x="1691162" y="-13716"/>
                  <a:pt x="1888708" y="10002"/>
                  <a:pt x="2040289" y="0"/>
                </a:cubicBezTo>
                <a:cubicBezTo>
                  <a:pt x="2191870" y="-10002"/>
                  <a:pt x="2289188" y="30774"/>
                  <a:pt x="2531993" y="0"/>
                </a:cubicBezTo>
                <a:cubicBezTo>
                  <a:pt x="2774798" y="-30774"/>
                  <a:pt x="2981606" y="46023"/>
                  <a:pt x="3244116" y="0"/>
                </a:cubicBezTo>
                <a:cubicBezTo>
                  <a:pt x="3506626" y="-46023"/>
                  <a:pt x="3488773" y="23675"/>
                  <a:pt x="3662347" y="0"/>
                </a:cubicBezTo>
                <a:cubicBezTo>
                  <a:pt x="3835921" y="-23675"/>
                  <a:pt x="4059958" y="19956"/>
                  <a:pt x="4374470" y="0"/>
                </a:cubicBezTo>
                <a:cubicBezTo>
                  <a:pt x="4688982" y="-19956"/>
                  <a:pt x="4907526" y="47055"/>
                  <a:pt x="5086593" y="0"/>
                </a:cubicBezTo>
                <a:cubicBezTo>
                  <a:pt x="5265660" y="-47055"/>
                  <a:pt x="5519221" y="3854"/>
                  <a:pt x="5651770" y="0"/>
                </a:cubicBezTo>
                <a:cubicBezTo>
                  <a:pt x="5784319" y="-3854"/>
                  <a:pt x="6020801" y="3402"/>
                  <a:pt x="6363893" y="0"/>
                </a:cubicBezTo>
                <a:cubicBezTo>
                  <a:pt x="6706985" y="-3402"/>
                  <a:pt x="6693135" y="11157"/>
                  <a:pt x="6855597" y="0"/>
                </a:cubicBezTo>
                <a:cubicBezTo>
                  <a:pt x="7018059" y="-11157"/>
                  <a:pt x="7236673" y="44714"/>
                  <a:pt x="7347301" y="0"/>
                </a:cubicBezTo>
                <a:cubicBezTo>
                  <a:pt x="7366878" y="102742"/>
                  <a:pt x="7334070" y="276083"/>
                  <a:pt x="7347301" y="361022"/>
                </a:cubicBezTo>
                <a:cubicBezTo>
                  <a:pt x="7360532" y="445961"/>
                  <a:pt x="7330372" y="599201"/>
                  <a:pt x="7347301" y="707886"/>
                </a:cubicBezTo>
                <a:cubicBezTo>
                  <a:pt x="7219262" y="710489"/>
                  <a:pt x="6991192" y="694717"/>
                  <a:pt x="6782124" y="707886"/>
                </a:cubicBezTo>
                <a:cubicBezTo>
                  <a:pt x="6573056" y="721055"/>
                  <a:pt x="6231187" y="677936"/>
                  <a:pt x="6070001" y="707886"/>
                </a:cubicBezTo>
                <a:cubicBezTo>
                  <a:pt x="5908815" y="737836"/>
                  <a:pt x="5706137" y="642995"/>
                  <a:pt x="5504824" y="707886"/>
                </a:cubicBezTo>
                <a:cubicBezTo>
                  <a:pt x="5303511" y="772777"/>
                  <a:pt x="5241609" y="691155"/>
                  <a:pt x="5160066" y="707886"/>
                </a:cubicBezTo>
                <a:cubicBezTo>
                  <a:pt x="5078523" y="724617"/>
                  <a:pt x="4917891" y="691688"/>
                  <a:pt x="4741835" y="707886"/>
                </a:cubicBezTo>
                <a:cubicBezTo>
                  <a:pt x="4565779" y="724084"/>
                  <a:pt x="4305223" y="680826"/>
                  <a:pt x="4029712" y="707886"/>
                </a:cubicBezTo>
                <a:cubicBezTo>
                  <a:pt x="3754201" y="734946"/>
                  <a:pt x="3678896" y="653038"/>
                  <a:pt x="3464535" y="707886"/>
                </a:cubicBezTo>
                <a:cubicBezTo>
                  <a:pt x="3250174" y="762734"/>
                  <a:pt x="3138571" y="674751"/>
                  <a:pt x="3046304" y="707886"/>
                </a:cubicBezTo>
                <a:cubicBezTo>
                  <a:pt x="2954037" y="741021"/>
                  <a:pt x="2621895" y="698265"/>
                  <a:pt x="2481127" y="707886"/>
                </a:cubicBezTo>
                <a:cubicBezTo>
                  <a:pt x="2340359" y="717507"/>
                  <a:pt x="2229450" y="704494"/>
                  <a:pt x="2136369" y="707886"/>
                </a:cubicBezTo>
                <a:cubicBezTo>
                  <a:pt x="2043288" y="711278"/>
                  <a:pt x="1875193" y="699190"/>
                  <a:pt x="1791611" y="707886"/>
                </a:cubicBezTo>
                <a:cubicBezTo>
                  <a:pt x="1708029" y="716582"/>
                  <a:pt x="1389582" y="685529"/>
                  <a:pt x="1226434" y="707886"/>
                </a:cubicBezTo>
                <a:cubicBezTo>
                  <a:pt x="1063286" y="730243"/>
                  <a:pt x="902001" y="695842"/>
                  <a:pt x="808203" y="707886"/>
                </a:cubicBezTo>
                <a:cubicBezTo>
                  <a:pt x="714405" y="719930"/>
                  <a:pt x="164274" y="697578"/>
                  <a:pt x="0" y="707886"/>
                </a:cubicBezTo>
                <a:cubicBezTo>
                  <a:pt x="-35093" y="613484"/>
                  <a:pt x="11833" y="450171"/>
                  <a:pt x="0" y="368101"/>
                </a:cubicBezTo>
                <a:cubicBezTo>
                  <a:pt x="-11833" y="286031"/>
                  <a:pt x="20136" y="14354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1 Trolls as a Cyber Weapon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383534" y="1069994"/>
            <a:ext cx="6615781" cy="4721292"/>
          </a:xfrm>
          <a:custGeom>
            <a:avLst/>
            <a:gdLst>
              <a:gd name="connsiteX0" fmla="*/ 0 w 6615781"/>
              <a:gd name="connsiteY0" fmla="*/ 0 h 4721292"/>
              <a:gd name="connsiteX1" fmla="*/ 485157 w 6615781"/>
              <a:gd name="connsiteY1" fmla="*/ 0 h 4721292"/>
              <a:gd name="connsiteX2" fmla="*/ 837999 w 6615781"/>
              <a:gd name="connsiteY2" fmla="*/ 0 h 4721292"/>
              <a:gd name="connsiteX3" fmla="*/ 1521630 w 6615781"/>
              <a:gd name="connsiteY3" fmla="*/ 0 h 4721292"/>
              <a:gd name="connsiteX4" fmla="*/ 2006787 w 6615781"/>
              <a:gd name="connsiteY4" fmla="*/ 0 h 4721292"/>
              <a:gd name="connsiteX5" fmla="*/ 2491944 w 6615781"/>
              <a:gd name="connsiteY5" fmla="*/ 0 h 4721292"/>
              <a:gd name="connsiteX6" fmla="*/ 3175575 w 6615781"/>
              <a:gd name="connsiteY6" fmla="*/ 0 h 4721292"/>
              <a:gd name="connsiteX7" fmla="*/ 3594574 w 6615781"/>
              <a:gd name="connsiteY7" fmla="*/ 0 h 4721292"/>
              <a:gd name="connsiteX8" fmla="*/ 4278205 w 6615781"/>
              <a:gd name="connsiteY8" fmla="*/ 0 h 4721292"/>
              <a:gd name="connsiteX9" fmla="*/ 4961836 w 6615781"/>
              <a:gd name="connsiteY9" fmla="*/ 0 h 4721292"/>
              <a:gd name="connsiteX10" fmla="*/ 5513151 w 6615781"/>
              <a:gd name="connsiteY10" fmla="*/ 0 h 4721292"/>
              <a:gd name="connsiteX11" fmla="*/ 6615781 w 6615781"/>
              <a:gd name="connsiteY11" fmla="*/ 0 h 4721292"/>
              <a:gd name="connsiteX12" fmla="*/ 6615781 w 6615781"/>
              <a:gd name="connsiteY12" fmla="*/ 542949 h 4721292"/>
              <a:gd name="connsiteX13" fmla="*/ 6615781 w 6615781"/>
              <a:gd name="connsiteY13" fmla="*/ 991471 h 4721292"/>
              <a:gd name="connsiteX14" fmla="*/ 6615781 w 6615781"/>
              <a:gd name="connsiteY14" fmla="*/ 1581633 h 4721292"/>
              <a:gd name="connsiteX15" fmla="*/ 6615781 w 6615781"/>
              <a:gd name="connsiteY15" fmla="*/ 2171794 h 4721292"/>
              <a:gd name="connsiteX16" fmla="*/ 6615781 w 6615781"/>
              <a:gd name="connsiteY16" fmla="*/ 2761956 h 4721292"/>
              <a:gd name="connsiteX17" fmla="*/ 6615781 w 6615781"/>
              <a:gd name="connsiteY17" fmla="*/ 3399330 h 4721292"/>
              <a:gd name="connsiteX18" fmla="*/ 6615781 w 6615781"/>
              <a:gd name="connsiteY18" fmla="*/ 4036705 h 4721292"/>
              <a:gd name="connsiteX19" fmla="*/ 6615781 w 6615781"/>
              <a:gd name="connsiteY19" fmla="*/ 4721292 h 4721292"/>
              <a:gd name="connsiteX20" fmla="*/ 6262939 w 6615781"/>
              <a:gd name="connsiteY20" fmla="*/ 4721292 h 4721292"/>
              <a:gd name="connsiteX21" fmla="*/ 5579309 w 6615781"/>
              <a:gd name="connsiteY21" fmla="*/ 4721292 h 4721292"/>
              <a:gd name="connsiteX22" fmla="*/ 5027994 w 6615781"/>
              <a:gd name="connsiteY22" fmla="*/ 4721292 h 4721292"/>
              <a:gd name="connsiteX23" fmla="*/ 4608994 w 6615781"/>
              <a:gd name="connsiteY23" fmla="*/ 4721292 h 4721292"/>
              <a:gd name="connsiteX24" fmla="*/ 4057679 w 6615781"/>
              <a:gd name="connsiteY24" fmla="*/ 4721292 h 4721292"/>
              <a:gd name="connsiteX25" fmla="*/ 3704837 w 6615781"/>
              <a:gd name="connsiteY25" fmla="*/ 4721292 h 4721292"/>
              <a:gd name="connsiteX26" fmla="*/ 3351996 w 6615781"/>
              <a:gd name="connsiteY26" fmla="*/ 4721292 h 4721292"/>
              <a:gd name="connsiteX27" fmla="*/ 2800681 w 6615781"/>
              <a:gd name="connsiteY27" fmla="*/ 4721292 h 4721292"/>
              <a:gd name="connsiteX28" fmla="*/ 2381681 w 6615781"/>
              <a:gd name="connsiteY28" fmla="*/ 4721292 h 4721292"/>
              <a:gd name="connsiteX29" fmla="*/ 1764208 w 6615781"/>
              <a:gd name="connsiteY29" fmla="*/ 4721292 h 4721292"/>
              <a:gd name="connsiteX30" fmla="*/ 1345209 w 6615781"/>
              <a:gd name="connsiteY30" fmla="*/ 4721292 h 4721292"/>
              <a:gd name="connsiteX31" fmla="*/ 727736 w 6615781"/>
              <a:gd name="connsiteY31" fmla="*/ 4721292 h 4721292"/>
              <a:gd name="connsiteX32" fmla="*/ 0 w 6615781"/>
              <a:gd name="connsiteY32" fmla="*/ 4721292 h 4721292"/>
              <a:gd name="connsiteX33" fmla="*/ 0 w 6615781"/>
              <a:gd name="connsiteY33" fmla="*/ 4083918 h 4721292"/>
              <a:gd name="connsiteX34" fmla="*/ 0 w 6615781"/>
              <a:gd name="connsiteY34" fmla="*/ 3446543 h 4721292"/>
              <a:gd name="connsiteX35" fmla="*/ 0 w 6615781"/>
              <a:gd name="connsiteY35" fmla="*/ 2761956 h 4721292"/>
              <a:gd name="connsiteX36" fmla="*/ 0 w 6615781"/>
              <a:gd name="connsiteY36" fmla="*/ 2219007 h 4721292"/>
              <a:gd name="connsiteX37" fmla="*/ 0 w 6615781"/>
              <a:gd name="connsiteY37" fmla="*/ 1534420 h 4721292"/>
              <a:gd name="connsiteX38" fmla="*/ 0 w 6615781"/>
              <a:gd name="connsiteY38" fmla="*/ 1038684 h 4721292"/>
              <a:gd name="connsiteX39" fmla="*/ 0 w 6615781"/>
              <a:gd name="connsiteY39" fmla="*/ 590162 h 4721292"/>
              <a:gd name="connsiteX40" fmla="*/ 0 w 6615781"/>
              <a:gd name="connsiteY40" fmla="*/ 0 h 472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615781" h="4721292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46197" y="235378"/>
                  <a:pt x="6604338" y="316107"/>
                  <a:pt x="6615781" y="542949"/>
                </a:cubicBezTo>
                <a:cubicBezTo>
                  <a:pt x="6627224" y="769791"/>
                  <a:pt x="6596409" y="782791"/>
                  <a:pt x="6615781" y="991471"/>
                </a:cubicBezTo>
                <a:cubicBezTo>
                  <a:pt x="6635153" y="1200151"/>
                  <a:pt x="6601631" y="1456018"/>
                  <a:pt x="6615781" y="1581633"/>
                </a:cubicBezTo>
                <a:cubicBezTo>
                  <a:pt x="6629931" y="1707248"/>
                  <a:pt x="6593234" y="2001426"/>
                  <a:pt x="6615781" y="2171794"/>
                </a:cubicBezTo>
                <a:cubicBezTo>
                  <a:pt x="6638328" y="2342162"/>
                  <a:pt x="6592937" y="2512449"/>
                  <a:pt x="6615781" y="2761956"/>
                </a:cubicBezTo>
                <a:cubicBezTo>
                  <a:pt x="6638625" y="3011463"/>
                  <a:pt x="6580069" y="3122562"/>
                  <a:pt x="6615781" y="3399330"/>
                </a:cubicBezTo>
                <a:cubicBezTo>
                  <a:pt x="6651493" y="3676098"/>
                  <a:pt x="6584542" y="3871256"/>
                  <a:pt x="6615781" y="4036705"/>
                </a:cubicBezTo>
                <a:cubicBezTo>
                  <a:pt x="6647020" y="4202155"/>
                  <a:pt x="6614395" y="4515282"/>
                  <a:pt x="6615781" y="4721292"/>
                </a:cubicBezTo>
                <a:cubicBezTo>
                  <a:pt x="6463938" y="4745455"/>
                  <a:pt x="6341273" y="4698707"/>
                  <a:pt x="6262939" y="4721292"/>
                </a:cubicBezTo>
                <a:cubicBezTo>
                  <a:pt x="6184605" y="4743877"/>
                  <a:pt x="5874568" y="4720349"/>
                  <a:pt x="5579309" y="4721292"/>
                </a:cubicBezTo>
                <a:cubicBezTo>
                  <a:pt x="5284050" y="4722235"/>
                  <a:pt x="5247972" y="4687800"/>
                  <a:pt x="5027994" y="4721292"/>
                </a:cubicBezTo>
                <a:cubicBezTo>
                  <a:pt x="4808017" y="4754784"/>
                  <a:pt x="4729135" y="4701099"/>
                  <a:pt x="4608994" y="4721292"/>
                </a:cubicBezTo>
                <a:cubicBezTo>
                  <a:pt x="4488853" y="4741485"/>
                  <a:pt x="4193772" y="4694725"/>
                  <a:pt x="4057679" y="4721292"/>
                </a:cubicBezTo>
                <a:cubicBezTo>
                  <a:pt x="3921586" y="4747859"/>
                  <a:pt x="3857445" y="4685851"/>
                  <a:pt x="3704837" y="4721292"/>
                </a:cubicBezTo>
                <a:cubicBezTo>
                  <a:pt x="3552229" y="4756733"/>
                  <a:pt x="3483663" y="4702509"/>
                  <a:pt x="3351996" y="4721292"/>
                </a:cubicBezTo>
                <a:cubicBezTo>
                  <a:pt x="3220329" y="4740075"/>
                  <a:pt x="3050131" y="4669962"/>
                  <a:pt x="2800681" y="4721292"/>
                </a:cubicBezTo>
                <a:cubicBezTo>
                  <a:pt x="2551232" y="4772622"/>
                  <a:pt x="2590775" y="4707143"/>
                  <a:pt x="2381681" y="4721292"/>
                </a:cubicBezTo>
                <a:cubicBezTo>
                  <a:pt x="2172587" y="4735441"/>
                  <a:pt x="2011089" y="4656445"/>
                  <a:pt x="1764208" y="4721292"/>
                </a:cubicBezTo>
                <a:cubicBezTo>
                  <a:pt x="1517327" y="4786139"/>
                  <a:pt x="1464601" y="4671523"/>
                  <a:pt x="1345209" y="4721292"/>
                </a:cubicBezTo>
                <a:cubicBezTo>
                  <a:pt x="1225817" y="4771061"/>
                  <a:pt x="973195" y="4659645"/>
                  <a:pt x="727736" y="4721292"/>
                </a:cubicBezTo>
                <a:cubicBezTo>
                  <a:pt x="482277" y="4782939"/>
                  <a:pt x="342952" y="4646698"/>
                  <a:pt x="0" y="4721292"/>
                </a:cubicBezTo>
                <a:cubicBezTo>
                  <a:pt x="-40193" y="4556626"/>
                  <a:pt x="42056" y="4222458"/>
                  <a:pt x="0" y="4083918"/>
                </a:cubicBezTo>
                <a:cubicBezTo>
                  <a:pt x="-42056" y="3945378"/>
                  <a:pt x="72774" y="3624833"/>
                  <a:pt x="0" y="3446543"/>
                </a:cubicBezTo>
                <a:cubicBezTo>
                  <a:pt x="-72774" y="3268253"/>
                  <a:pt x="20961" y="3033969"/>
                  <a:pt x="0" y="2761956"/>
                </a:cubicBezTo>
                <a:cubicBezTo>
                  <a:pt x="-20961" y="2489943"/>
                  <a:pt x="24882" y="2335658"/>
                  <a:pt x="0" y="2219007"/>
                </a:cubicBezTo>
                <a:cubicBezTo>
                  <a:pt x="-24882" y="2102356"/>
                  <a:pt x="57007" y="1760548"/>
                  <a:pt x="0" y="1534420"/>
                </a:cubicBezTo>
                <a:cubicBezTo>
                  <a:pt x="-57007" y="1308292"/>
                  <a:pt x="29437" y="1239404"/>
                  <a:pt x="0" y="1038684"/>
                </a:cubicBezTo>
                <a:cubicBezTo>
                  <a:pt x="-29437" y="837964"/>
                  <a:pt x="30123" y="704029"/>
                  <a:pt x="0" y="590162"/>
                </a:cubicBezTo>
                <a:cubicBezTo>
                  <a:pt x="-30123" y="476295"/>
                  <a:pt x="62560" y="23959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Levels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Macro:</a:t>
            </a:r>
            <a:r>
              <a:rPr lang="en-US" sz="2400" dirty="0">
                <a:latin typeface=""/>
              </a:rPr>
              <a:t> Manipulate platform algorithms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Micro:  </a:t>
            </a:r>
            <a:r>
              <a:rPr lang="en-US" sz="2400" dirty="0">
                <a:latin typeface=""/>
              </a:rPr>
              <a:t>Threaten users</a:t>
            </a: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Targets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Content-makers, commentators, readers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Politicians, activists, dissidents, supporters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Easy to Switch Tactics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Flooding, Threats, Distraction, Persuasion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Mix &amp; Match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FEE6F-FE7A-DDCF-90E9-157C6FE75883}"/>
              </a:ext>
            </a:extLst>
          </p:cNvPr>
          <p:cNvSpPr txBox="1"/>
          <p:nvPr/>
        </p:nvSpPr>
        <p:spPr>
          <a:xfrm>
            <a:off x="6567055" y="85109"/>
            <a:ext cx="3751233" cy="892552"/>
          </a:xfrm>
          <a:custGeom>
            <a:avLst/>
            <a:gdLst>
              <a:gd name="connsiteX0" fmla="*/ 0 w 3751233"/>
              <a:gd name="connsiteY0" fmla="*/ 0 h 892552"/>
              <a:gd name="connsiteX1" fmla="*/ 498378 w 3751233"/>
              <a:gd name="connsiteY1" fmla="*/ 0 h 892552"/>
              <a:gd name="connsiteX2" fmla="*/ 921732 w 3751233"/>
              <a:gd name="connsiteY2" fmla="*/ 0 h 892552"/>
              <a:gd name="connsiteX3" fmla="*/ 1532647 w 3751233"/>
              <a:gd name="connsiteY3" fmla="*/ 0 h 892552"/>
              <a:gd name="connsiteX4" fmla="*/ 2031025 w 3751233"/>
              <a:gd name="connsiteY4" fmla="*/ 0 h 892552"/>
              <a:gd name="connsiteX5" fmla="*/ 2529403 w 3751233"/>
              <a:gd name="connsiteY5" fmla="*/ 0 h 892552"/>
              <a:gd name="connsiteX6" fmla="*/ 3140318 w 3751233"/>
              <a:gd name="connsiteY6" fmla="*/ 0 h 892552"/>
              <a:gd name="connsiteX7" fmla="*/ 3751233 w 3751233"/>
              <a:gd name="connsiteY7" fmla="*/ 0 h 892552"/>
              <a:gd name="connsiteX8" fmla="*/ 3751233 w 3751233"/>
              <a:gd name="connsiteY8" fmla="*/ 464127 h 892552"/>
              <a:gd name="connsiteX9" fmla="*/ 3751233 w 3751233"/>
              <a:gd name="connsiteY9" fmla="*/ 892552 h 892552"/>
              <a:gd name="connsiteX10" fmla="*/ 3290367 w 3751233"/>
              <a:gd name="connsiteY10" fmla="*/ 892552 h 892552"/>
              <a:gd name="connsiteX11" fmla="*/ 2754477 w 3751233"/>
              <a:gd name="connsiteY11" fmla="*/ 892552 h 892552"/>
              <a:gd name="connsiteX12" fmla="*/ 2256099 w 3751233"/>
              <a:gd name="connsiteY12" fmla="*/ 892552 h 892552"/>
              <a:gd name="connsiteX13" fmla="*/ 1645184 w 3751233"/>
              <a:gd name="connsiteY13" fmla="*/ 892552 h 892552"/>
              <a:gd name="connsiteX14" fmla="*/ 1034269 w 3751233"/>
              <a:gd name="connsiteY14" fmla="*/ 892552 h 892552"/>
              <a:gd name="connsiteX15" fmla="*/ 573403 w 3751233"/>
              <a:gd name="connsiteY15" fmla="*/ 892552 h 892552"/>
              <a:gd name="connsiteX16" fmla="*/ 0 w 3751233"/>
              <a:gd name="connsiteY16" fmla="*/ 892552 h 892552"/>
              <a:gd name="connsiteX17" fmla="*/ 0 w 3751233"/>
              <a:gd name="connsiteY17" fmla="*/ 428425 h 892552"/>
              <a:gd name="connsiteX18" fmla="*/ 0 w 3751233"/>
              <a:gd name="connsiteY18" fmla="*/ 0 h 89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1233" h="892552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88813" y="117275"/>
                  <a:pt x="3727257" y="369975"/>
                  <a:pt x="3751233" y="464127"/>
                </a:cubicBezTo>
                <a:cubicBezTo>
                  <a:pt x="3775209" y="558279"/>
                  <a:pt x="3729060" y="806648"/>
                  <a:pt x="3751233" y="892552"/>
                </a:cubicBezTo>
                <a:cubicBezTo>
                  <a:pt x="3545033" y="894098"/>
                  <a:pt x="3430645" y="866258"/>
                  <a:pt x="3290367" y="892552"/>
                </a:cubicBezTo>
                <a:cubicBezTo>
                  <a:pt x="3150089" y="918846"/>
                  <a:pt x="2994076" y="837552"/>
                  <a:pt x="2754477" y="892552"/>
                </a:cubicBezTo>
                <a:cubicBezTo>
                  <a:pt x="2514878" y="947552"/>
                  <a:pt x="2477627" y="847755"/>
                  <a:pt x="2256099" y="892552"/>
                </a:cubicBezTo>
                <a:cubicBezTo>
                  <a:pt x="2034571" y="937349"/>
                  <a:pt x="1861850" y="853664"/>
                  <a:pt x="1645184" y="892552"/>
                </a:cubicBezTo>
                <a:cubicBezTo>
                  <a:pt x="1428519" y="931440"/>
                  <a:pt x="1314170" y="842329"/>
                  <a:pt x="1034269" y="892552"/>
                </a:cubicBezTo>
                <a:cubicBezTo>
                  <a:pt x="754368" y="942775"/>
                  <a:pt x="765629" y="861019"/>
                  <a:pt x="573403" y="892552"/>
                </a:cubicBezTo>
                <a:cubicBezTo>
                  <a:pt x="381177" y="924085"/>
                  <a:pt x="122202" y="872584"/>
                  <a:pt x="0" y="892552"/>
                </a:cubicBezTo>
                <a:cubicBezTo>
                  <a:pt x="-32812" y="717054"/>
                  <a:pt x="31323" y="613619"/>
                  <a:pt x="0" y="428425"/>
                </a:cubicBezTo>
                <a:cubicBezTo>
                  <a:pt x="-31323" y="243231"/>
                  <a:pt x="5304" y="19921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600" b="1" dirty="0">
                <a:latin typeface=""/>
              </a:rPr>
              <a:t>Flexibility &amp; </a:t>
            </a:r>
          </a:p>
          <a:p>
            <a:pPr marL="0" indent="0" algn="ctr">
              <a:buNone/>
            </a:pPr>
            <a:r>
              <a:rPr lang="en-US" sz="2600" b="1" dirty="0">
                <a:latin typeface=""/>
              </a:rPr>
              <a:t>Customization</a:t>
            </a:r>
            <a:endParaRPr lang="en-US" sz="2600" dirty="0">
              <a:latin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E74F8-A938-023E-4D1B-C205B10E7469}"/>
              </a:ext>
            </a:extLst>
          </p:cNvPr>
          <p:cNvSpPr txBox="1"/>
          <p:nvPr/>
        </p:nvSpPr>
        <p:spPr>
          <a:xfrm>
            <a:off x="7112633" y="2154805"/>
            <a:ext cx="6615781" cy="1274195"/>
          </a:xfrm>
          <a:custGeom>
            <a:avLst/>
            <a:gdLst>
              <a:gd name="connsiteX0" fmla="*/ 0 w 6615781"/>
              <a:gd name="connsiteY0" fmla="*/ 0 h 1274195"/>
              <a:gd name="connsiteX1" fmla="*/ 485157 w 6615781"/>
              <a:gd name="connsiteY1" fmla="*/ 0 h 1274195"/>
              <a:gd name="connsiteX2" fmla="*/ 837999 w 6615781"/>
              <a:gd name="connsiteY2" fmla="*/ 0 h 1274195"/>
              <a:gd name="connsiteX3" fmla="*/ 1521630 w 6615781"/>
              <a:gd name="connsiteY3" fmla="*/ 0 h 1274195"/>
              <a:gd name="connsiteX4" fmla="*/ 2006787 w 6615781"/>
              <a:gd name="connsiteY4" fmla="*/ 0 h 1274195"/>
              <a:gd name="connsiteX5" fmla="*/ 2491944 w 6615781"/>
              <a:gd name="connsiteY5" fmla="*/ 0 h 1274195"/>
              <a:gd name="connsiteX6" fmla="*/ 3175575 w 6615781"/>
              <a:gd name="connsiteY6" fmla="*/ 0 h 1274195"/>
              <a:gd name="connsiteX7" fmla="*/ 3594574 w 6615781"/>
              <a:gd name="connsiteY7" fmla="*/ 0 h 1274195"/>
              <a:gd name="connsiteX8" fmla="*/ 4278205 w 6615781"/>
              <a:gd name="connsiteY8" fmla="*/ 0 h 1274195"/>
              <a:gd name="connsiteX9" fmla="*/ 4961836 w 6615781"/>
              <a:gd name="connsiteY9" fmla="*/ 0 h 1274195"/>
              <a:gd name="connsiteX10" fmla="*/ 5513151 w 6615781"/>
              <a:gd name="connsiteY10" fmla="*/ 0 h 1274195"/>
              <a:gd name="connsiteX11" fmla="*/ 6615781 w 6615781"/>
              <a:gd name="connsiteY11" fmla="*/ 0 h 1274195"/>
              <a:gd name="connsiteX12" fmla="*/ 6615781 w 6615781"/>
              <a:gd name="connsiteY12" fmla="*/ 411990 h 1274195"/>
              <a:gd name="connsiteX13" fmla="*/ 6615781 w 6615781"/>
              <a:gd name="connsiteY13" fmla="*/ 798496 h 1274195"/>
              <a:gd name="connsiteX14" fmla="*/ 6615781 w 6615781"/>
              <a:gd name="connsiteY14" fmla="*/ 1274195 h 1274195"/>
              <a:gd name="connsiteX15" fmla="*/ 6064466 w 6615781"/>
              <a:gd name="connsiteY15" fmla="*/ 1274195 h 1274195"/>
              <a:gd name="connsiteX16" fmla="*/ 5513151 w 6615781"/>
              <a:gd name="connsiteY16" fmla="*/ 1274195 h 1274195"/>
              <a:gd name="connsiteX17" fmla="*/ 4829520 w 6615781"/>
              <a:gd name="connsiteY17" fmla="*/ 1274195 h 1274195"/>
              <a:gd name="connsiteX18" fmla="*/ 4278205 w 6615781"/>
              <a:gd name="connsiteY18" fmla="*/ 1274195 h 1274195"/>
              <a:gd name="connsiteX19" fmla="*/ 3925363 w 6615781"/>
              <a:gd name="connsiteY19" fmla="*/ 1274195 h 1274195"/>
              <a:gd name="connsiteX20" fmla="*/ 3506364 w 6615781"/>
              <a:gd name="connsiteY20" fmla="*/ 1274195 h 1274195"/>
              <a:gd name="connsiteX21" fmla="*/ 2822733 w 6615781"/>
              <a:gd name="connsiteY21" fmla="*/ 1274195 h 1274195"/>
              <a:gd name="connsiteX22" fmla="*/ 2271418 w 6615781"/>
              <a:gd name="connsiteY22" fmla="*/ 1274195 h 1274195"/>
              <a:gd name="connsiteX23" fmla="*/ 1852419 w 6615781"/>
              <a:gd name="connsiteY23" fmla="*/ 1274195 h 1274195"/>
              <a:gd name="connsiteX24" fmla="*/ 1301104 w 6615781"/>
              <a:gd name="connsiteY24" fmla="*/ 1274195 h 1274195"/>
              <a:gd name="connsiteX25" fmla="*/ 948262 w 6615781"/>
              <a:gd name="connsiteY25" fmla="*/ 1274195 h 1274195"/>
              <a:gd name="connsiteX26" fmla="*/ 595420 w 6615781"/>
              <a:gd name="connsiteY26" fmla="*/ 1274195 h 1274195"/>
              <a:gd name="connsiteX27" fmla="*/ 0 w 6615781"/>
              <a:gd name="connsiteY27" fmla="*/ 1274195 h 1274195"/>
              <a:gd name="connsiteX28" fmla="*/ 0 w 6615781"/>
              <a:gd name="connsiteY28" fmla="*/ 874947 h 1274195"/>
              <a:gd name="connsiteX29" fmla="*/ 0 w 6615781"/>
              <a:gd name="connsiteY29" fmla="*/ 424732 h 1274195"/>
              <a:gd name="connsiteX30" fmla="*/ 0 w 6615781"/>
              <a:gd name="connsiteY30" fmla="*/ 0 h 127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615781" h="1274195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36025" y="178989"/>
                  <a:pt x="6602422" y="302201"/>
                  <a:pt x="6615781" y="411990"/>
                </a:cubicBezTo>
                <a:cubicBezTo>
                  <a:pt x="6629140" y="521779"/>
                  <a:pt x="6612099" y="624405"/>
                  <a:pt x="6615781" y="798496"/>
                </a:cubicBezTo>
                <a:cubicBezTo>
                  <a:pt x="6619463" y="972587"/>
                  <a:pt x="6590367" y="1162864"/>
                  <a:pt x="6615781" y="1274195"/>
                </a:cubicBezTo>
                <a:cubicBezTo>
                  <a:pt x="6432625" y="1321016"/>
                  <a:pt x="6296533" y="1242209"/>
                  <a:pt x="6064466" y="1274195"/>
                </a:cubicBezTo>
                <a:cubicBezTo>
                  <a:pt x="5832399" y="1306181"/>
                  <a:pt x="5647849" y="1259867"/>
                  <a:pt x="5513151" y="1274195"/>
                </a:cubicBezTo>
                <a:cubicBezTo>
                  <a:pt x="5378454" y="1288523"/>
                  <a:pt x="5032858" y="1230120"/>
                  <a:pt x="4829520" y="1274195"/>
                </a:cubicBezTo>
                <a:cubicBezTo>
                  <a:pt x="4626182" y="1318270"/>
                  <a:pt x="4410409" y="1228483"/>
                  <a:pt x="4278205" y="1274195"/>
                </a:cubicBezTo>
                <a:cubicBezTo>
                  <a:pt x="4146002" y="1319907"/>
                  <a:pt x="4028447" y="1256672"/>
                  <a:pt x="3925363" y="1274195"/>
                </a:cubicBezTo>
                <a:cubicBezTo>
                  <a:pt x="3822279" y="1291718"/>
                  <a:pt x="3614723" y="1237535"/>
                  <a:pt x="3506364" y="1274195"/>
                </a:cubicBezTo>
                <a:cubicBezTo>
                  <a:pt x="3398005" y="1310855"/>
                  <a:pt x="3122318" y="1273404"/>
                  <a:pt x="2822733" y="1274195"/>
                </a:cubicBezTo>
                <a:cubicBezTo>
                  <a:pt x="2523148" y="1274986"/>
                  <a:pt x="2491396" y="1240703"/>
                  <a:pt x="2271418" y="1274195"/>
                </a:cubicBezTo>
                <a:cubicBezTo>
                  <a:pt x="2051441" y="1307687"/>
                  <a:pt x="1966160" y="1244783"/>
                  <a:pt x="1852419" y="1274195"/>
                </a:cubicBezTo>
                <a:cubicBezTo>
                  <a:pt x="1738678" y="1303607"/>
                  <a:pt x="1437197" y="1247628"/>
                  <a:pt x="1301104" y="1274195"/>
                </a:cubicBezTo>
                <a:cubicBezTo>
                  <a:pt x="1165011" y="1300762"/>
                  <a:pt x="1100870" y="1238754"/>
                  <a:pt x="948262" y="1274195"/>
                </a:cubicBezTo>
                <a:cubicBezTo>
                  <a:pt x="795654" y="1309636"/>
                  <a:pt x="732109" y="1259879"/>
                  <a:pt x="595420" y="1274195"/>
                </a:cubicBezTo>
                <a:cubicBezTo>
                  <a:pt x="458731" y="1288511"/>
                  <a:pt x="178059" y="1269941"/>
                  <a:pt x="0" y="1274195"/>
                </a:cubicBezTo>
                <a:cubicBezTo>
                  <a:pt x="-15735" y="1104668"/>
                  <a:pt x="20971" y="1042703"/>
                  <a:pt x="0" y="874947"/>
                </a:cubicBezTo>
                <a:cubicBezTo>
                  <a:pt x="-20971" y="707191"/>
                  <a:pt x="53459" y="640888"/>
                  <a:pt x="0" y="424732"/>
                </a:cubicBezTo>
                <a:cubicBezTo>
                  <a:pt x="-53459" y="208576"/>
                  <a:pt x="31631" y="200638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00B050"/>
                </a:solidFill>
                <a:latin typeface=""/>
              </a:rPr>
              <a:t>☐</a:t>
            </a:r>
            <a:r>
              <a:rPr lang="en-US" sz="3200" dirty="0">
                <a:solidFill>
                  <a:srgbClr val="00B050"/>
                </a:solidFill>
                <a:latin typeface="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"/>
              </a:rPr>
              <a:t>Masked Engagement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00B050"/>
                </a:solidFill>
                <a:latin typeface=""/>
              </a:rPr>
              <a:t>┣ </a:t>
            </a:r>
            <a:r>
              <a:rPr lang="en-US" sz="2400" dirty="0">
                <a:solidFill>
                  <a:srgbClr val="00B050"/>
                </a:solidFill>
                <a:latin typeface=""/>
              </a:rPr>
              <a:t>Hide Troll Identity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00B050"/>
                </a:solidFill>
                <a:latin typeface=""/>
              </a:rPr>
              <a:t>┗ </a:t>
            </a:r>
            <a:r>
              <a:rPr lang="en-US" sz="2400" dirty="0">
                <a:solidFill>
                  <a:srgbClr val="00B050"/>
                </a:solidFill>
                <a:latin typeface=""/>
              </a:rPr>
              <a:t>Mimic Regular Users</a:t>
            </a:r>
            <a:endParaRPr lang="en-US" sz="3200" dirty="0">
              <a:solidFill>
                <a:srgbClr val="00B050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4763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43343" cy="707886"/>
          </a:xfrm>
          <a:custGeom>
            <a:avLst/>
            <a:gdLst>
              <a:gd name="connsiteX0" fmla="*/ 0 w 8943343"/>
              <a:gd name="connsiteY0" fmla="*/ 0 h 707886"/>
              <a:gd name="connsiteX1" fmla="*/ 506789 w 8943343"/>
              <a:gd name="connsiteY1" fmla="*/ 0 h 707886"/>
              <a:gd name="connsiteX2" fmla="*/ 834712 w 8943343"/>
              <a:gd name="connsiteY2" fmla="*/ 0 h 707886"/>
              <a:gd name="connsiteX3" fmla="*/ 1609802 w 8943343"/>
              <a:gd name="connsiteY3" fmla="*/ 0 h 707886"/>
              <a:gd name="connsiteX4" fmla="*/ 2116591 w 8943343"/>
              <a:gd name="connsiteY4" fmla="*/ 0 h 707886"/>
              <a:gd name="connsiteX5" fmla="*/ 2623381 w 8943343"/>
              <a:gd name="connsiteY5" fmla="*/ 0 h 707886"/>
              <a:gd name="connsiteX6" fmla="*/ 3398470 w 8943343"/>
              <a:gd name="connsiteY6" fmla="*/ 0 h 707886"/>
              <a:gd name="connsiteX7" fmla="*/ 3815826 w 8943343"/>
              <a:gd name="connsiteY7" fmla="*/ 0 h 707886"/>
              <a:gd name="connsiteX8" fmla="*/ 4590916 w 8943343"/>
              <a:gd name="connsiteY8" fmla="*/ 0 h 707886"/>
              <a:gd name="connsiteX9" fmla="*/ 5366006 w 8943343"/>
              <a:gd name="connsiteY9" fmla="*/ 0 h 707886"/>
              <a:gd name="connsiteX10" fmla="*/ 5962229 w 8943343"/>
              <a:gd name="connsiteY10" fmla="*/ 0 h 707886"/>
              <a:gd name="connsiteX11" fmla="*/ 6737318 w 8943343"/>
              <a:gd name="connsiteY11" fmla="*/ 0 h 707886"/>
              <a:gd name="connsiteX12" fmla="*/ 7244108 w 8943343"/>
              <a:gd name="connsiteY12" fmla="*/ 0 h 707886"/>
              <a:gd name="connsiteX13" fmla="*/ 7750897 w 8943343"/>
              <a:gd name="connsiteY13" fmla="*/ 0 h 707886"/>
              <a:gd name="connsiteX14" fmla="*/ 8436554 w 8943343"/>
              <a:gd name="connsiteY14" fmla="*/ 0 h 707886"/>
              <a:gd name="connsiteX15" fmla="*/ 8943343 w 8943343"/>
              <a:gd name="connsiteY15" fmla="*/ 0 h 707886"/>
              <a:gd name="connsiteX16" fmla="*/ 8943343 w 8943343"/>
              <a:gd name="connsiteY16" fmla="*/ 368101 h 707886"/>
              <a:gd name="connsiteX17" fmla="*/ 8943343 w 8943343"/>
              <a:gd name="connsiteY17" fmla="*/ 707886 h 707886"/>
              <a:gd name="connsiteX18" fmla="*/ 8257687 w 8943343"/>
              <a:gd name="connsiteY18" fmla="*/ 707886 h 707886"/>
              <a:gd name="connsiteX19" fmla="*/ 7929764 w 8943343"/>
              <a:gd name="connsiteY19" fmla="*/ 707886 h 707886"/>
              <a:gd name="connsiteX20" fmla="*/ 7512408 w 8943343"/>
              <a:gd name="connsiteY20" fmla="*/ 707886 h 707886"/>
              <a:gd name="connsiteX21" fmla="*/ 6737318 w 8943343"/>
              <a:gd name="connsiteY21" fmla="*/ 707886 h 707886"/>
              <a:gd name="connsiteX22" fmla="*/ 6141096 w 8943343"/>
              <a:gd name="connsiteY22" fmla="*/ 707886 h 707886"/>
              <a:gd name="connsiteX23" fmla="*/ 5723740 w 8943343"/>
              <a:gd name="connsiteY23" fmla="*/ 707886 h 707886"/>
              <a:gd name="connsiteX24" fmla="*/ 5127517 w 8943343"/>
              <a:gd name="connsiteY24" fmla="*/ 707886 h 707886"/>
              <a:gd name="connsiteX25" fmla="*/ 4799594 w 8943343"/>
              <a:gd name="connsiteY25" fmla="*/ 707886 h 707886"/>
              <a:gd name="connsiteX26" fmla="*/ 4471672 w 8943343"/>
              <a:gd name="connsiteY26" fmla="*/ 707886 h 707886"/>
              <a:gd name="connsiteX27" fmla="*/ 3875449 w 8943343"/>
              <a:gd name="connsiteY27" fmla="*/ 707886 h 707886"/>
              <a:gd name="connsiteX28" fmla="*/ 3458093 w 8943343"/>
              <a:gd name="connsiteY28" fmla="*/ 707886 h 707886"/>
              <a:gd name="connsiteX29" fmla="*/ 2772436 w 8943343"/>
              <a:gd name="connsiteY29" fmla="*/ 707886 h 707886"/>
              <a:gd name="connsiteX30" fmla="*/ 2355080 w 8943343"/>
              <a:gd name="connsiteY30" fmla="*/ 707886 h 707886"/>
              <a:gd name="connsiteX31" fmla="*/ 1669424 w 8943343"/>
              <a:gd name="connsiteY31" fmla="*/ 707886 h 707886"/>
              <a:gd name="connsiteX32" fmla="*/ 1341501 w 8943343"/>
              <a:gd name="connsiteY32" fmla="*/ 707886 h 707886"/>
              <a:gd name="connsiteX33" fmla="*/ 655845 w 8943343"/>
              <a:gd name="connsiteY33" fmla="*/ 707886 h 707886"/>
              <a:gd name="connsiteX34" fmla="*/ 0 w 8943343"/>
              <a:gd name="connsiteY34" fmla="*/ 707886 h 707886"/>
              <a:gd name="connsiteX35" fmla="*/ 0 w 8943343"/>
              <a:gd name="connsiteY35" fmla="*/ 375180 h 707886"/>
              <a:gd name="connsiteX36" fmla="*/ 0 w 8943343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43343" h="707886" extrusionOk="0">
                <a:moveTo>
                  <a:pt x="0" y="0"/>
                </a:moveTo>
                <a:cubicBezTo>
                  <a:pt x="228637" y="-22201"/>
                  <a:pt x="310128" y="28160"/>
                  <a:pt x="506789" y="0"/>
                </a:cubicBezTo>
                <a:cubicBezTo>
                  <a:pt x="703450" y="-28160"/>
                  <a:pt x="710939" y="11423"/>
                  <a:pt x="834712" y="0"/>
                </a:cubicBezTo>
                <a:cubicBezTo>
                  <a:pt x="958485" y="-11423"/>
                  <a:pt x="1438361" y="66221"/>
                  <a:pt x="1609802" y="0"/>
                </a:cubicBezTo>
                <a:cubicBezTo>
                  <a:pt x="1781243" y="-66221"/>
                  <a:pt x="2006234" y="47244"/>
                  <a:pt x="2116591" y="0"/>
                </a:cubicBezTo>
                <a:cubicBezTo>
                  <a:pt x="2226948" y="-47244"/>
                  <a:pt x="2508260" y="29639"/>
                  <a:pt x="2623381" y="0"/>
                </a:cubicBezTo>
                <a:cubicBezTo>
                  <a:pt x="2738502" y="-29639"/>
                  <a:pt x="3121621" y="44038"/>
                  <a:pt x="3398470" y="0"/>
                </a:cubicBezTo>
                <a:cubicBezTo>
                  <a:pt x="3675319" y="-44038"/>
                  <a:pt x="3712111" y="8144"/>
                  <a:pt x="3815826" y="0"/>
                </a:cubicBezTo>
                <a:cubicBezTo>
                  <a:pt x="3919541" y="-8144"/>
                  <a:pt x="4295148" y="73911"/>
                  <a:pt x="4590916" y="0"/>
                </a:cubicBezTo>
                <a:cubicBezTo>
                  <a:pt x="4886684" y="-73911"/>
                  <a:pt x="5113110" y="79622"/>
                  <a:pt x="5366006" y="0"/>
                </a:cubicBezTo>
                <a:cubicBezTo>
                  <a:pt x="5618902" y="-79622"/>
                  <a:pt x="5677667" y="61018"/>
                  <a:pt x="5962229" y="0"/>
                </a:cubicBezTo>
                <a:cubicBezTo>
                  <a:pt x="6246791" y="-61018"/>
                  <a:pt x="6449130" y="35458"/>
                  <a:pt x="6737318" y="0"/>
                </a:cubicBezTo>
                <a:cubicBezTo>
                  <a:pt x="7025506" y="-35458"/>
                  <a:pt x="7128964" y="49388"/>
                  <a:pt x="7244108" y="0"/>
                </a:cubicBezTo>
                <a:cubicBezTo>
                  <a:pt x="7359252" y="-49388"/>
                  <a:pt x="7537985" y="5722"/>
                  <a:pt x="7750897" y="0"/>
                </a:cubicBezTo>
                <a:cubicBezTo>
                  <a:pt x="7963809" y="-5722"/>
                  <a:pt x="8150211" y="72382"/>
                  <a:pt x="8436554" y="0"/>
                </a:cubicBezTo>
                <a:cubicBezTo>
                  <a:pt x="8722897" y="-72382"/>
                  <a:pt x="8726784" y="25407"/>
                  <a:pt x="8943343" y="0"/>
                </a:cubicBezTo>
                <a:cubicBezTo>
                  <a:pt x="8944229" y="114642"/>
                  <a:pt x="8900963" y="246315"/>
                  <a:pt x="8943343" y="368101"/>
                </a:cubicBezTo>
                <a:cubicBezTo>
                  <a:pt x="8985723" y="489887"/>
                  <a:pt x="8905718" y="599132"/>
                  <a:pt x="8943343" y="707886"/>
                </a:cubicBezTo>
                <a:cubicBezTo>
                  <a:pt x="8694706" y="720141"/>
                  <a:pt x="8542727" y="666373"/>
                  <a:pt x="8257687" y="707886"/>
                </a:cubicBezTo>
                <a:cubicBezTo>
                  <a:pt x="7972647" y="749399"/>
                  <a:pt x="8073512" y="676603"/>
                  <a:pt x="7929764" y="707886"/>
                </a:cubicBezTo>
                <a:cubicBezTo>
                  <a:pt x="7786016" y="739169"/>
                  <a:pt x="7656723" y="707667"/>
                  <a:pt x="7512408" y="707886"/>
                </a:cubicBezTo>
                <a:cubicBezTo>
                  <a:pt x="7368093" y="708105"/>
                  <a:pt x="7121825" y="660902"/>
                  <a:pt x="6737318" y="707886"/>
                </a:cubicBezTo>
                <a:cubicBezTo>
                  <a:pt x="6352811" y="754870"/>
                  <a:pt x="6428964" y="670851"/>
                  <a:pt x="6141096" y="707886"/>
                </a:cubicBezTo>
                <a:cubicBezTo>
                  <a:pt x="5853228" y="744921"/>
                  <a:pt x="5840558" y="706721"/>
                  <a:pt x="5723740" y="707886"/>
                </a:cubicBezTo>
                <a:cubicBezTo>
                  <a:pt x="5606922" y="709051"/>
                  <a:pt x="5320071" y="666643"/>
                  <a:pt x="5127517" y="707886"/>
                </a:cubicBezTo>
                <a:cubicBezTo>
                  <a:pt x="4934963" y="749129"/>
                  <a:pt x="4878870" y="700587"/>
                  <a:pt x="4799594" y="707886"/>
                </a:cubicBezTo>
                <a:cubicBezTo>
                  <a:pt x="4720318" y="715185"/>
                  <a:pt x="4598920" y="698891"/>
                  <a:pt x="4471672" y="707886"/>
                </a:cubicBezTo>
                <a:cubicBezTo>
                  <a:pt x="4344424" y="716881"/>
                  <a:pt x="4036567" y="652964"/>
                  <a:pt x="3875449" y="707886"/>
                </a:cubicBezTo>
                <a:cubicBezTo>
                  <a:pt x="3714331" y="762808"/>
                  <a:pt x="3619530" y="684356"/>
                  <a:pt x="3458093" y="707886"/>
                </a:cubicBezTo>
                <a:cubicBezTo>
                  <a:pt x="3296656" y="731416"/>
                  <a:pt x="2913334" y="644933"/>
                  <a:pt x="2772436" y="707886"/>
                </a:cubicBezTo>
                <a:cubicBezTo>
                  <a:pt x="2631538" y="770839"/>
                  <a:pt x="2468498" y="684367"/>
                  <a:pt x="2355080" y="707886"/>
                </a:cubicBezTo>
                <a:cubicBezTo>
                  <a:pt x="2241662" y="731405"/>
                  <a:pt x="1988798" y="678534"/>
                  <a:pt x="1669424" y="707886"/>
                </a:cubicBezTo>
                <a:cubicBezTo>
                  <a:pt x="1350050" y="737238"/>
                  <a:pt x="1496663" y="688104"/>
                  <a:pt x="1341501" y="707886"/>
                </a:cubicBezTo>
                <a:cubicBezTo>
                  <a:pt x="1186339" y="727668"/>
                  <a:pt x="916491" y="655383"/>
                  <a:pt x="655845" y="707886"/>
                </a:cubicBezTo>
                <a:cubicBezTo>
                  <a:pt x="395199" y="760389"/>
                  <a:pt x="266137" y="706726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2 Evidence ⟿ Theory ⟿ Policy ?</a:t>
            </a:r>
            <a:endParaRPr lang="en-US" sz="4000" dirty="0">
              <a:latin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8EE3B-C59F-66A1-07F9-71B38811A2CB}"/>
              </a:ext>
            </a:extLst>
          </p:cNvPr>
          <p:cNvSpPr txBox="1"/>
          <p:nvPr/>
        </p:nvSpPr>
        <p:spPr>
          <a:xfrm>
            <a:off x="1172892" y="2367171"/>
            <a:ext cx="3751233" cy="1292662"/>
          </a:xfrm>
          <a:custGeom>
            <a:avLst/>
            <a:gdLst>
              <a:gd name="connsiteX0" fmla="*/ 0 w 3751233"/>
              <a:gd name="connsiteY0" fmla="*/ 0 h 1292662"/>
              <a:gd name="connsiteX1" fmla="*/ 498378 w 3751233"/>
              <a:gd name="connsiteY1" fmla="*/ 0 h 1292662"/>
              <a:gd name="connsiteX2" fmla="*/ 921732 w 3751233"/>
              <a:gd name="connsiteY2" fmla="*/ 0 h 1292662"/>
              <a:gd name="connsiteX3" fmla="*/ 1532647 w 3751233"/>
              <a:gd name="connsiteY3" fmla="*/ 0 h 1292662"/>
              <a:gd name="connsiteX4" fmla="*/ 2031025 w 3751233"/>
              <a:gd name="connsiteY4" fmla="*/ 0 h 1292662"/>
              <a:gd name="connsiteX5" fmla="*/ 2529403 w 3751233"/>
              <a:gd name="connsiteY5" fmla="*/ 0 h 1292662"/>
              <a:gd name="connsiteX6" fmla="*/ 3140318 w 3751233"/>
              <a:gd name="connsiteY6" fmla="*/ 0 h 1292662"/>
              <a:gd name="connsiteX7" fmla="*/ 3751233 w 3751233"/>
              <a:gd name="connsiteY7" fmla="*/ 0 h 1292662"/>
              <a:gd name="connsiteX8" fmla="*/ 3751233 w 3751233"/>
              <a:gd name="connsiteY8" fmla="*/ 456741 h 1292662"/>
              <a:gd name="connsiteX9" fmla="*/ 3751233 w 3751233"/>
              <a:gd name="connsiteY9" fmla="*/ 861775 h 1292662"/>
              <a:gd name="connsiteX10" fmla="*/ 3751233 w 3751233"/>
              <a:gd name="connsiteY10" fmla="*/ 1292662 h 1292662"/>
              <a:gd name="connsiteX11" fmla="*/ 3215343 w 3751233"/>
              <a:gd name="connsiteY11" fmla="*/ 1292662 h 1292662"/>
              <a:gd name="connsiteX12" fmla="*/ 2716964 w 3751233"/>
              <a:gd name="connsiteY12" fmla="*/ 1292662 h 1292662"/>
              <a:gd name="connsiteX13" fmla="*/ 2106049 w 3751233"/>
              <a:gd name="connsiteY13" fmla="*/ 1292662 h 1292662"/>
              <a:gd name="connsiteX14" fmla="*/ 1495134 w 3751233"/>
              <a:gd name="connsiteY14" fmla="*/ 1292662 h 1292662"/>
              <a:gd name="connsiteX15" fmla="*/ 1034269 w 3751233"/>
              <a:gd name="connsiteY15" fmla="*/ 1292662 h 1292662"/>
              <a:gd name="connsiteX16" fmla="*/ 498378 w 3751233"/>
              <a:gd name="connsiteY16" fmla="*/ 1292662 h 1292662"/>
              <a:gd name="connsiteX17" fmla="*/ 0 w 3751233"/>
              <a:gd name="connsiteY17" fmla="*/ 1292662 h 1292662"/>
              <a:gd name="connsiteX18" fmla="*/ 0 w 3751233"/>
              <a:gd name="connsiteY18" fmla="*/ 861775 h 1292662"/>
              <a:gd name="connsiteX19" fmla="*/ 0 w 3751233"/>
              <a:gd name="connsiteY19" fmla="*/ 456741 h 1292662"/>
              <a:gd name="connsiteX20" fmla="*/ 0 w 3751233"/>
              <a:gd name="connsiteY20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51233" h="1292662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97877" y="139957"/>
                  <a:pt x="3729386" y="290888"/>
                  <a:pt x="3751233" y="456741"/>
                </a:cubicBezTo>
                <a:cubicBezTo>
                  <a:pt x="3773080" y="622594"/>
                  <a:pt x="3741151" y="770379"/>
                  <a:pt x="3751233" y="861775"/>
                </a:cubicBezTo>
                <a:cubicBezTo>
                  <a:pt x="3761315" y="953171"/>
                  <a:pt x="3745718" y="1188568"/>
                  <a:pt x="3751233" y="1292662"/>
                </a:cubicBezTo>
                <a:cubicBezTo>
                  <a:pt x="3622025" y="1343070"/>
                  <a:pt x="3454942" y="1237662"/>
                  <a:pt x="3215343" y="1292662"/>
                </a:cubicBezTo>
                <a:cubicBezTo>
                  <a:pt x="2975744" y="1347662"/>
                  <a:pt x="2941844" y="1253337"/>
                  <a:pt x="2716964" y="1292662"/>
                </a:cubicBezTo>
                <a:cubicBezTo>
                  <a:pt x="2492084" y="1331987"/>
                  <a:pt x="2322715" y="1253774"/>
                  <a:pt x="2106049" y="1292662"/>
                </a:cubicBezTo>
                <a:cubicBezTo>
                  <a:pt x="1889384" y="1331550"/>
                  <a:pt x="1775035" y="1242439"/>
                  <a:pt x="1495134" y="1292662"/>
                </a:cubicBezTo>
                <a:cubicBezTo>
                  <a:pt x="1215233" y="1342885"/>
                  <a:pt x="1222483" y="1260261"/>
                  <a:pt x="1034269" y="1292662"/>
                </a:cubicBezTo>
                <a:cubicBezTo>
                  <a:pt x="846055" y="1325063"/>
                  <a:pt x="671637" y="1243696"/>
                  <a:pt x="498378" y="1292662"/>
                </a:cubicBezTo>
                <a:cubicBezTo>
                  <a:pt x="325119" y="1341628"/>
                  <a:pt x="207138" y="1265977"/>
                  <a:pt x="0" y="1292662"/>
                </a:cubicBezTo>
                <a:cubicBezTo>
                  <a:pt x="-14204" y="1152744"/>
                  <a:pt x="3800" y="1037795"/>
                  <a:pt x="0" y="861775"/>
                </a:cubicBezTo>
                <a:cubicBezTo>
                  <a:pt x="-3800" y="685755"/>
                  <a:pt x="47501" y="602357"/>
                  <a:pt x="0" y="456741"/>
                </a:cubicBezTo>
                <a:cubicBezTo>
                  <a:pt x="-47501" y="311125"/>
                  <a:pt x="52279" y="131310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dirty="0">
                <a:latin typeface=""/>
              </a:rPr>
              <a:t>Flood →</a:t>
            </a:r>
          </a:p>
          <a:p>
            <a:pPr algn="r"/>
            <a:r>
              <a:rPr lang="en-US" sz="2600" dirty="0">
                <a:latin typeface=""/>
              </a:rPr>
              <a:t>Arguments →</a:t>
            </a:r>
          </a:p>
          <a:p>
            <a:pPr algn="r"/>
            <a:r>
              <a:rPr lang="en-US" sz="2600" dirty="0">
                <a:latin typeface=""/>
              </a:rPr>
              <a:t>Imitate Extremism 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9CC49-C7D8-B066-CC7C-ECD7E455D4EF}"/>
              </a:ext>
            </a:extLst>
          </p:cNvPr>
          <p:cNvSpPr txBox="1"/>
          <p:nvPr/>
        </p:nvSpPr>
        <p:spPr>
          <a:xfrm>
            <a:off x="4924125" y="2598003"/>
            <a:ext cx="2343749" cy="830997"/>
          </a:xfrm>
          <a:custGeom>
            <a:avLst/>
            <a:gdLst>
              <a:gd name="connsiteX0" fmla="*/ 0 w 2343749"/>
              <a:gd name="connsiteY0" fmla="*/ 0 h 830997"/>
              <a:gd name="connsiteX1" fmla="*/ 562500 w 2343749"/>
              <a:gd name="connsiteY1" fmla="*/ 0 h 830997"/>
              <a:gd name="connsiteX2" fmla="*/ 1078125 w 2343749"/>
              <a:gd name="connsiteY2" fmla="*/ 0 h 830997"/>
              <a:gd name="connsiteX3" fmla="*/ 1710937 w 2343749"/>
              <a:gd name="connsiteY3" fmla="*/ 0 h 830997"/>
              <a:gd name="connsiteX4" fmla="*/ 2343749 w 2343749"/>
              <a:gd name="connsiteY4" fmla="*/ 0 h 830997"/>
              <a:gd name="connsiteX5" fmla="*/ 2343749 w 2343749"/>
              <a:gd name="connsiteY5" fmla="*/ 407189 h 830997"/>
              <a:gd name="connsiteX6" fmla="*/ 2343749 w 2343749"/>
              <a:gd name="connsiteY6" fmla="*/ 830997 h 830997"/>
              <a:gd name="connsiteX7" fmla="*/ 1757812 w 2343749"/>
              <a:gd name="connsiteY7" fmla="*/ 830997 h 830997"/>
              <a:gd name="connsiteX8" fmla="*/ 1125000 w 2343749"/>
              <a:gd name="connsiteY8" fmla="*/ 830997 h 830997"/>
              <a:gd name="connsiteX9" fmla="*/ 609375 w 2343749"/>
              <a:gd name="connsiteY9" fmla="*/ 830997 h 830997"/>
              <a:gd name="connsiteX10" fmla="*/ 0 w 2343749"/>
              <a:gd name="connsiteY10" fmla="*/ 830997 h 830997"/>
              <a:gd name="connsiteX11" fmla="*/ 0 w 2343749"/>
              <a:gd name="connsiteY11" fmla="*/ 415499 h 830997"/>
              <a:gd name="connsiteX12" fmla="*/ 0 w 2343749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3749" h="830997" extrusionOk="0">
                <a:moveTo>
                  <a:pt x="0" y="0"/>
                </a:moveTo>
                <a:cubicBezTo>
                  <a:pt x="116251" y="-55813"/>
                  <a:pt x="305172" y="16007"/>
                  <a:pt x="562500" y="0"/>
                </a:cubicBezTo>
                <a:cubicBezTo>
                  <a:pt x="819828" y="-16007"/>
                  <a:pt x="869414" y="43799"/>
                  <a:pt x="1078125" y="0"/>
                </a:cubicBezTo>
                <a:cubicBezTo>
                  <a:pt x="1286837" y="-43799"/>
                  <a:pt x="1582766" y="25291"/>
                  <a:pt x="1710937" y="0"/>
                </a:cubicBezTo>
                <a:cubicBezTo>
                  <a:pt x="1839108" y="-25291"/>
                  <a:pt x="2105479" y="58571"/>
                  <a:pt x="2343749" y="0"/>
                </a:cubicBezTo>
                <a:cubicBezTo>
                  <a:pt x="2389657" y="98428"/>
                  <a:pt x="2341132" y="214389"/>
                  <a:pt x="2343749" y="407189"/>
                </a:cubicBezTo>
                <a:cubicBezTo>
                  <a:pt x="2346366" y="599989"/>
                  <a:pt x="2330531" y="670006"/>
                  <a:pt x="2343749" y="830997"/>
                </a:cubicBezTo>
                <a:cubicBezTo>
                  <a:pt x="2070509" y="890509"/>
                  <a:pt x="2038355" y="773639"/>
                  <a:pt x="1757812" y="830997"/>
                </a:cubicBezTo>
                <a:cubicBezTo>
                  <a:pt x="1477269" y="888355"/>
                  <a:pt x="1289379" y="826805"/>
                  <a:pt x="1125000" y="830997"/>
                </a:cubicBezTo>
                <a:cubicBezTo>
                  <a:pt x="960621" y="835189"/>
                  <a:pt x="775799" y="774040"/>
                  <a:pt x="609375" y="830997"/>
                </a:cubicBezTo>
                <a:cubicBezTo>
                  <a:pt x="442952" y="887954"/>
                  <a:pt x="138085" y="789409"/>
                  <a:pt x="0" y="830997"/>
                </a:cubicBezTo>
                <a:cubicBezTo>
                  <a:pt x="-840" y="736052"/>
                  <a:pt x="858" y="534189"/>
                  <a:pt x="0" y="415499"/>
                </a:cubicBezTo>
                <a:cubicBezTo>
                  <a:pt x="-858" y="296809"/>
                  <a:pt x="40441" y="115843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Online </a:t>
            </a:r>
          </a:p>
          <a:p>
            <a:pPr algn="ctr"/>
            <a:r>
              <a:rPr lang="en-US" sz="2400" b="1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Conversation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758AF-CB11-9034-5A88-25DF55E6B469}"/>
              </a:ext>
            </a:extLst>
          </p:cNvPr>
          <p:cNvSpPr txBox="1"/>
          <p:nvPr/>
        </p:nvSpPr>
        <p:spPr>
          <a:xfrm>
            <a:off x="7783131" y="3013501"/>
            <a:ext cx="2897786" cy="892552"/>
          </a:xfrm>
          <a:custGeom>
            <a:avLst/>
            <a:gdLst>
              <a:gd name="connsiteX0" fmla="*/ 0 w 2897786"/>
              <a:gd name="connsiteY0" fmla="*/ 0 h 892552"/>
              <a:gd name="connsiteX1" fmla="*/ 550579 w 2897786"/>
              <a:gd name="connsiteY1" fmla="*/ 0 h 892552"/>
              <a:gd name="connsiteX2" fmla="*/ 1043203 w 2897786"/>
              <a:gd name="connsiteY2" fmla="*/ 0 h 892552"/>
              <a:gd name="connsiteX3" fmla="*/ 1680716 w 2897786"/>
              <a:gd name="connsiteY3" fmla="*/ 0 h 892552"/>
              <a:gd name="connsiteX4" fmla="*/ 2231295 w 2897786"/>
              <a:gd name="connsiteY4" fmla="*/ 0 h 892552"/>
              <a:gd name="connsiteX5" fmla="*/ 2897786 w 2897786"/>
              <a:gd name="connsiteY5" fmla="*/ 0 h 892552"/>
              <a:gd name="connsiteX6" fmla="*/ 2897786 w 2897786"/>
              <a:gd name="connsiteY6" fmla="*/ 464127 h 892552"/>
              <a:gd name="connsiteX7" fmla="*/ 2897786 w 2897786"/>
              <a:gd name="connsiteY7" fmla="*/ 892552 h 892552"/>
              <a:gd name="connsiteX8" fmla="*/ 2318229 w 2897786"/>
              <a:gd name="connsiteY8" fmla="*/ 892552 h 892552"/>
              <a:gd name="connsiteX9" fmla="*/ 1825605 w 2897786"/>
              <a:gd name="connsiteY9" fmla="*/ 892552 h 892552"/>
              <a:gd name="connsiteX10" fmla="*/ 1246048 w 2897786"/>
              <a:gd name="connsiteY10" fmla="*/ 892552 h 892552"/>
              <a:gd name="connsiteX11" fmla="*/ 666491 w 2897786"/>
              <a:gd name="connsiteY11" fmla="*/ 892552 h 892552"/>
              <a:gd name="connsiteX12" fmla="*/ 0 w 2897786"/>
              <a:gd name="connsiteY12" fmla="*/ 892552 h 892552"/>
              <a:gd name="connsiteX13" fmla="*/ 0 w 2897786"/>
              <a:gd name="connsiteY13" fmla="*/ 428425 h 892552"/>
              <a:gd name="connsiteX14" fmla="*/ 0 w 2897786"/>
              <a:gd name="connsiteY14" fmla="*/ 0 h 89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7786" h="892552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07190" y="105594"/>
                  <a:pt x="2863403" y="365334"/>
                  <a:pt x="2897786" y="464127"/>
                </a:cubicBezTo>
                <a:cubicBezTo>
                  <a:pt x="2932169" y="562920"/>
                  <a:pt x="2862058" y="787560"/>
                  <a:pt x="2897786" y="892552"/>
                </a:cubicBezTo>
                <a:cubicBezTo>
                  <a:pt x="2741117" y="895032"/>
                  <a:pt x="2555248" y="891967"/>
                  <a:pt x="2318229" y="892552"/>
                </a:cubicBezTo>
                <a:cubicBezTo>
                  <a:pt x="2081210" y="893137"/>
                  <a:pt x="1988047" y="847657"/>
                  <a:pt x="1825605" y="892552"/>
                </a:cubicBezTo>
                <a:cubicBezTo>
                  <a:pt x="1663163" y="937447"/>
                  <a:pt x="1412506" y="853662"/>
                  <a:pt x="1246048" y="892552"/>
                </a:cubicBezTo>
                <a:cubicBezTo>
                  <a:pt x="1079590" y="931442"/>
                  <a:pt x="955696" y="843776"/>
                  <a:pt x="666491" y="892552"/>
                </a:cubicBezTo>
                <a:cubicBezTo>
                  <a:pt x="377286" y="941328"/>
                  <a:pt x="298806" y="864727"/>
                  <a:pt x="0" y="892552"/>
                </a:cubicBezTo>
                <a:cubicBezTo>
                  <a:pt x="-52697" y="742506"/>
                  <a:pt x="46979" y="633202"/>
                  <a:pt x="0" y="428425"/>
                </a:cubicBezTo>
                <a:cubicBezTo>
                  <a:pt x="-46979" y="223648"/>
                  <a:pt x="3270" y="18609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600" dirty="0">
                <a:latin typeface=""/>
              </a:rPr>
              <a:t>Users switch</a:t>
            </a:r>
          </a:p>
          <a:p>
            <a:pPr marL="0" indent="0">
              <a:buNone/>
            </a:pPr>
            <a:r>
              <a:rPr lang="en-US" sz="2600" dirty="0">
                <a:latin typeface=""/>
              </a:rPr>
              <a:t>the topic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4E52A-67F1-8ED6-C9AE-A792EB440E08}"/>
              </a:ext>
            </a:extLst>
          </p:cNvPr>
          <p:cNvSpPr txBox="1"/>
          <p:nvPr/>
        </p:nvSpPr>
        <p:spPr>
          <a:xfrm>
            <a:off x="7267874" y="2336393"/>
            <a:ext cx="2897786" cy="523220"/>
          </a:xfrm>
          <a:custGeom>
            <a:avLst/>
            <a:gdLst>
              <a:gd name="connsiteX0" fmla="*/ 0 w 2897786"/>
              <a:gd name="connsiteY0" fmla="*/ 0 h 523220"/>
              <a:gd name="connsiteX1" fmla="*/ 550579 w 2897786"/>
              <a:gd name="connsiteY1" fmla="*/ 0 h 523220"/>
              <a:gd name="connsiteX2" fmla="*/ 1043203 w 2897786"/>
              <a:gd name="connsiteY2" fmla="*/ 0 h 523220"/>
              <a:gd name="connsiteX3" fmla="*/ 1680716 w 2897786"/>
              <a:gd name="connsiteY3" fmla="*/ 0 h 523220"/>
              <a:gd name="connsiteX4" fmla="*/ 2231295 w 2897786"/>
              <a:gd name="connsiteY4" fmla="*/ 0 h 523220"/>
              <a:gd name="connsiteX5" fmla="*/ 2897786 w 2897786"/>
              <a:gd name="connsiteY5" fmla="*/ 0 h 523220"/>
              <a:gd name="connsiteX6" fmla="*/ 2897786 w 2897786"/>
              <a:gd name="connsiteY6" fmla="*/ 523220 h 523220"/>
              <a:gd name="connsiteX7" fmla="*/ 2318229 w 2897786"/>
              <a:gd name="connsiteY7" fmla="*/ 523220 h 523220"/>
              <a:gd name="connsiteX8" fmla="*/ 1680716 w 2897786"/>
              <a:gd name="connsiteY8" fmla="*/ 523220 h 523220"/>
              <a:gd name="connsiteX9" fmla="*/ 1188092 w 2897786"/>
              <a:gd name="connsiteY9" fmla="*/ 523220 h 523220"/>
              <a:gd name="connsiteX10" fmla="*/ 608535 w 2897786"/>
              <a:gd name="connsiteY10" fmla="*/ 523220 h 523220"/>
              <a:gd name="connsiteX11" fmla="*/ 0 w 2897786"/>
              <a:gd name="connsiteY11" fmla="*/ 523220 h 523220"/>
              <a:gd name="connsiteX12" fmla="*/ 0 w 2897786"/>
              <a:gd name="connsiteY12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7786" h="523220" extrusionOk="0">
                <a:moveTo>
                  <a:pt x="0" y="0"/>
                </a:moveTo>
                <a:cubicBezTo>
                  <a:pt x="129077" y="-30053"/>
                  <a:pt x="404766" y="45016"/>
                  <a:pt x="550579" y="0"/>
                </a:cubicBezTo>
                <a:cubicBezTo>
                  <a:pt x="696392" y="-45016"/>
                  <a:pt x="863598" y="36663"/>
                  <a:pt x="1043203" y="0"/>
                </a:cubicBezTo>
                <a:cubicBezTo>
                  <a:pt x="1222808" y="-36663"/>
                  <a:pt x="1464395" y="50693"/>
                  <a:pt x="1680716" y="0"/>
                </a:cubicBezTo>
                <a:cubicBezTo>
                  <a:pt x="1897037" y="-50693"/>
                  <a:pt x="2105689" y="52627"/>
                  <a:pt x="2231295" y="0"/>
                </a:cubicBezTo>
                <a:cubicBezTo>
                  <a:pt x="2356901" y="-52627"/>
                  <a:pt x="2606144" y="35500"/>
                  <a:pt x="2897786" y="0"/>
                </a:cubicBezTo>
                <a:cubicBezTo>
                  <a:pt x="2946854" y="196768"/>
                  <a:pt x="2841995" y="382671"/>
                  <a:pt x="2897786" y="523220"/>
                </a:cubicBezTo>
                <a:cubicBezTo>
                  <a:pt x="2630478" y="529115"/>
                  <a:pt x="2537550" y="511419"/>
                  <a:pt x="2318229" y="523220"/>
                </a:cubicBezTo>
                <a:cubicBezTo>
                  <a:pt x="2098908" y="535021"/>
                  <a:pt x="1842349" y="474487"/>
                  <a:pt x="1680716" y="523220"/>
                </a:cubicBezTo>
                <a:cubicBezTo>
                  <a:pt x="1519083" y="571953"/>
                  <a:pt x="1350534" y="478325"/>
                  <a:pt x="1188092" y="523220"/>
                </a:cubicBezTo>
                <a:cubicBezTo>
                  <a:pt x="1025650" y="568115"/>
                  <a:pt x="774993" y="484330"/>
                  <a:pt x="608535" y="523220"/>
                </a:cubicBezTo>
                <a:cubicBezTo>
                  <a:pt x="442077" y="562110"/>
                  <a:pt x="190664" y="509616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"/>
              </a:rPr>
              <a:t>⟿ </a:t>
            </a:r>
            <a:r>
              <a:rPr lang="en-US" sz="2600" dirty="0">
                <a:latin typeface=""/>
              </a:rPr>
              <a:t>Users leave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BC0A2-E0A8-1F07-CD9F-6F84F526D36E}"/>
              </a:ext>
            </a:extLst>
          </p:cNvPr>
          <p:cNvSpPr txBox="1"/>
          <p:nvPr/>
        </p:nvSpPr>
        <p:spPr>
          <a:xfrm>
            <a:off x="7267874" y="3136613"/>
            <a:ext cx="723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"/>
              </a:rPr>
              <a:t>⟿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9E901-3156-8CBB-2026-2ADE26B553B7}"/>
              </a:ext>
            </a:extLst>
          </p:cNvPr>
          <p:cNvSpPr txBox="1"/>
          <p:nvPr/>
        </p:nvSpPr>
        <p:spPr>
          <a:xfrm>
            <a:off x="947553" y="3579896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F0AA8-3751-D8E1-D6B7-FEA2A2DA3F4F}"/>
              </a:ext>
            </a:extLst>
          </p:cNvPr>
          <p:cNvSpPr txBox="1"/>
          <p:nvPr/>
        </p:nvSpPr>
        <p:spPr>
          <a:xfrm>
            <a:off x="6128289" y="3813719"/>
            <a:ext cx="3751233" cy="492443"/>
          </a:xfrm>
          <a:custGeom>
            <a:avLst/>
            <a:gdLst>
              <a:gd name="connsiteX0" fmla="*/ 0 w 3751233"/>
              <a:gd name="connsiteY0" fmla="*/ 0 h 492443"/>
              <a:gd name="connsiteX1" fmla="*/ 498378 w 3751233"/>
              <a:gd name="connsiteY1" fmla="*/ 0 h 492443"/>
              <a:gd name="connsiteX2" fmla="*/ 921732 w 3751233"/>
              <a:gd name="connsiteY2" fmla="*/ 0 h 492443"/>
              <a:gd name="connsiteX3" fmla="*/ 1532647 w 3751233"/>
              <a:gd name="connsiteY3" fmla="*/ 0 h 492443"/>
              <a:gd name="connsiteX4" fmla="*/ 2031025 w 3751233"/>
              <a:gd name="connsiteY4" fmla="*/ 0 h 492443"/>
              <a:gd name="connsiteX5" fmla="*/ 2529403 w 3751233"/>
              <a:gd name="connsiteY5" fmla="*/ 0 h 492443"/>
              <a:gd name="connsiteX6" fmla="*/ 3140318 w 3751233"/>
              <a:gd name="connsiteY6" fmla="*/ 0 h 492443"/>
              <a:gd name="connsiteX7" fmla="*/ 3751233 w 3751233"/>
              <a:gd name="connsiteY7" fmla="*/ 0 h 492443"/>
              <a:gd name="connsiteX8" fmla="*/ 3751233 w 3751233"/>
              <a:gd name="connsiteY8" fmla="*/ 492443 h 492443"/>
              <a:gd name="connsiteX9" fmla="*/ 3290367 w 3751233"/>
              <a:gd name="connsiteY9" fmla="*/ 492443 h 492443"/>
              <a:gd name="connsiteX10" fmla="*/ 2754477 w 3751233"/>
              <a:gd name="connsiteY10" fmla="*/ 492443 h 492443"/>
              <a:gd name="connsiteX11" fmla="*/ 2218586 w 3751233"/>
              <a:gd name="connsiteY11" fmla="*/ 492443 h 492443"/>
              <a:gd name="connsiteX12" fmla="*/ 1720208 w 3751233"/>
              <a:gd name="connsiteY12" fmla="*/ 492443 h 492443"/>
              <a:gd name="connsiteX13" fmla="*/ 1109293 w 3751233"/>
              <a:gd name="connsiteY13" fmla="*/ 492443 h 492443"/>
              <a:gd name="connsiteX14" fmla="*/ 498378 w 3751233"/>
              <a:gd name="connsiteY14" fmla="*/ 492443 h 492443"/>
              <a:gd name="connsiteX15" fmla="*/ 0 w 3751233"/>
              <a:gd name="connsiteY15" fmla="*/ 492443 h 492443"/>
              <a:gd name="connsiteX16" fmla="*/ 0 w 3751233"/>
              <a:gd name="connsiteY16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233" h="492443" extrusionOk="0">
                <a:moveTo>
                  <a:pt x="0" y="0"/>
                </a:moveTo>
                <a:cubicBezTo>
                  <a:pt x="150653" y="-57560"/>
                  <a:pt x="251335" y="32894"/>
                  <a:pt x="498378" y="0"/>
                </a:cubicBezTo>
                <a:cubicBezTo>
                  <a:pt x="745421" y="-32894"/>
                  <a:pt x="738144" y="10786"/>
                  <a:pt x="921732" y="0"/>
                </a:cubicBezTo>
                <a:cubicBezTo>
                  <a:pt x="1105320" y="-10786"/>
                  <a:pt x="1408889" y="56893"/>
                  <a:pt x="1532647" y="0"/>
                </a:cubicBezTo>
                <a:cubicBezTo>
                  <a:pt x="1656405" y="-56893"/>
                  <a:pt x="1827568" y="44459"/>
                  <a:pt x="2031025" y="0"/>
                </a:cubicBezTo>
                <a:cubicBezTo>
                  <a:pt x="2234482" y="-44459"/>
                  <a:pt x="2324868" y="2270"/>
                  <a:pt x="2529403" y="0"/>
                </a:cubicBezTo>
                <a:cubicBezTo>
                  <a:pt x="2733938" y="-2270"/>
                  <a:pt x="2986317" y="1638"/>
                  <a:pt x="3140318" y="0"/>
                </a:cubicBezTo>
                <a:cubicBezTo>
                  <a:pt x="3294320" y="-1638"/>
                  <a:pt x="3506276" y="71322"/>
                  <a:pt x="3751233" y="0"/>
                </a:cubicBezTo>
                <a:cubicBezTo>
                  <a:pt x="3760786" y="199186"/>
                  <a:pt x="3737616" y="291437"/>
                  <a:pt x="3751233" y="492443"/>
                </a:cubicBezTo>
                <a:cubicBezTo>
                  <a:pt x="3624460" y="529621"/>
                  <a:pt x="3392707" y="481924"/>
                  <a:pt x="3290367" y="492443"/>
                </a:cubicBezTo>
                <a:cubicBezTo>
                  <a:pt x="3188027" y="502962"/>
                  <a:pt x="2910945" y="452007"/>
                  <a:pt x="2754477" y="492443"/>
                </a:cubicBezTo>
                <a:cubicBezTo>
                  <a:pt x="2598009" y="532879"/>
                  <a:pt x="2459237" y="440461"/>
                  <a:pt x="2218586" y="492443"/>
                </a:cubicBezTo>
                <a:cubicBezTo>
                  <a:pt x="1977935" y="544425"/>
                  <a:pt x="1941736" y="447646"/>
                  <a:pt x="1720208" y="492443"/>
                </a:cubicBezTo>
                <a:cubicBezTo>
                  <a:pt x="1498680" y="537240"/>
                  <a:pt x="1325959" y="453555"/>
                  <a:pt x="1109293" y="492443"/>
                </a:cubicBezTo>
                <a:cubicBezTo>
                  <a:pt x="892628" y="531331"/>
                  <a:pt x="778279" y="442220"/>
                  <a:pt x="498378" y="492443"/>
                </a:cubicBezTo>
                <a:cubicBezTo>
                  <a:pt x="218477" y="542666"/>
                  <a:pt x="144374" y="467704"/>
                  <a:pt x="0" y="492443"/>
                </a:cubicBezTo>
                <a:cubicBezTo>
                  <a:pt x="-11745" y="264539"/>
                  <a:pt x="40301" y="22608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600" b="1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Disentangle?</a:t>
            </a:r>
          </a:p>
        </p:txBody>
      </p:sp>
    </p:spTree>
    <p:extLst>
      <p:ext uri="{BB962C8B-B14F-4D97-AF65-F5344CB8AC3E}">
        <p14:creationId xmlns:p14="http://schemas.microsoft.com/office/powerpoint/2010/main" val="669091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7347301" cy="707886"/>
          </a:xfrm>
          <a:custGeom>
            <a:avLst/>
            <a:gdLst>
              <a:gd name="connsiteX0" fmla="*/ 0 w 7347301"/>
              <a:gd name="connsiteY0" fmla="*/ 0 h 707886"/>
              <a:gd name="connsiteX1" fmla="*/ 491704 w 7347301"/>
              <a:gd name="connsiteY1" fmla="*/ 0 h 707886"/>
              <a:gd name="connsiteX2" fmla="*/ 836462 w 7347301"/>
              <a:gd name="connsiteY2" fmla="*/ 0 h 707886"/>
              <a:gd name="connsiteX3" fmla="*/ 1548585 w 7347301"/>
              <a:gd name="connsiteY3" fmla="*/ 0 h 707886"/>
              <a:gd name="connsiteX4" fmla="*/ 2040289 w 7347301"/>
              <a:gd name="connsiteY4" fmla="*/ 0 h 707886"/>
              <a:gd name="connsiteX5" fmla="*/ 2531993 w 7347301"/>
              <a:gd name="connsiteY5" fmla="*/ 0 h 707886"/>
              <a:gd name="connsiteX6" fmla="*/ 3244116 w 7347301"/>
              <a:gd name="connsiteY6" fmla="*/ 0 h 707886"/>
              <a:gd name="connsiteX7" fmla="*/ 3662347 w 7347301"/>
              <a:gd name="connsiteY7" fmla="*/ 0 h 707886"/>
              <a:gd name="connsiteX8" fmla="*/ 4374470 w 7347301"/>
              <a:gd name="connsiteY8" fmla="*/ 0 h 707886"/>
              <a:gd name="connsiteX9" fmla="*/ 5086593 w 7347301"/>
              <a:gd name="connsiteY9" fmla="*/ 0 h 707886"/>
              <a:gd name="connsiteX10" fmla="*/ 5651770 w 7347301"/>
              <a:gd name="connsiteY10" fmla="*/ 0 h 707886"/>
              <a:gd name="connsiteX11" fmla="*/ 6363893 w 7347301"/>
              <a:gd name="connsiteY11" fmla="*/ 0 h 707886"/>
              <a:gd name="connsiteX12" fmla="*/ 6855597 w 7347301"/>
              <a:gd name="connsiteY12" fmla="*/ 0 h 707886"/>
              <a:gd name="connsiteX13" fmla="*/ 7347301 w 7347301"/>
              <a:gd name="connsiteY13" fmla="*/ 0 h 707886"/>
              <a:gd name="connsiteX14" fmla="*/ 7347301 w 7347301"/>
              <a:gd name="connsiteY14" fmla="*/ 361022 h 707886"/>
              <a:gd name="connsiteX15" fmla="*/ 7347301 w 7347301"/>
              <a:gd name="connsiteY15" fmla="*/ 707886 h 707886"/>
              <a:gd name="connsiteX16" fmla="*/ 6782124 w 7347301"/>
              <a:gd name="connsiteY16" fmla="*/ 707886 h 707886"/>
              <a:gd name="connsiteX17" fmla="*/ 6070001 w 7347301"/>
              <a:gd name="connsiteY17" fmla="*/ 707886 h 707886"/>
              <a:gd name="connsiteX18" fmla="*/ 5504824 w 7347301"/>
              <a:gd name="connsiteY18" fmla="*/ 707886 h 707886"/>
              <a:gd name="connsiteX19" fmla="*/ 5160066 w 7347301"/>
              <a:gd name="connsiteY19" fmla="*/ 707886 h 707886"/>
              <a:gd name="connsiteX20" fmla="*/ 4741835 w 7347301"/>
              <a:gd name="connsiteY20" fmla="*/ 707886 h 707886"/>
              <a:gd name="connsiteX21" fmla="*/ 4029712 w 7347301"/>
              <a:gd name="connsiteY21" fmla="*/ 707886 h 707886"/>
              <a:gd name="connsiteX22" fmla="*/ 3464535 w 7347301"/>
              <a:gd name="connsiteY22" fmla="*/ 707886 h 707886"/>
              <a:gd name="connsiteX23" fmla="*/ 3046304 w 7347301"/>
              <a:gd name="connsiteY23" fmla="*/ 707886 h 707886"/>
              <a:gd name="connsiteX24" fmla="*/ 2481127 w 7347301"/>
              <a:gd name="connsiteY24" fmla="*/ 707886 h 707886"/>
              <a:gd name="connsiteX25" fmla="*/ 2136369 w 7347301"/>
              <a:gd name="connsiteY25" fmla="*/ 707886 h 707886"/>
              <a:gd name="connsiteX26" fmla="*/ 1791611 w 7347301"/>
              <a:gd name="connsiteY26" fmla="*/ 707886 h 707886"/>
              <a:gd name="connsiteX27" fmla="*/ 1226434 w 7347301"/>
              <a:gd name="connsiteY27" fmla="*/ 707886 h 707886"/>
              <a:gd name="connsiteX28" fmla="*/ 808203 w 7347301"/>
              <a:gd name="connsiteY28" fmla="*/ 707886 h 707886"/>
              <a:gd name="connsiteX29" fmla="*/ 0 w 7347301"/>
              <a:gd name="connsiteY29" fmla="*/ 707886 h 707886"/>
              <a:gd name="connsiteX30" fmla="*/ 0 w 7347301"/>
              <a:gd name="connsiteY30" fmla="*/ 368101 h 707886"/>
              <a:gd name="connsiteX31" fmla="*/ 0 w 7347301"/>
              <a:gd name="connsiteY3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47301" h="707886" extrusionOk="0">
                <a:moveTo>
                  <a:pt x="0" y="0"/>
                </a:moveTo>
                <a:cubicBezTo>
                  <a:pt x="188798" y="-19100"/>
                  <a:pt x="383030" y="48024"/>
                  <a:pt x="491704" y="0"/>
                </a:cubicBezTo>
                <a:cubicBezTo>
                  <a:pt x="600378" y="-48024"/>
                  <a:pt x="728931" y="3335"/>
                  <a:pt x="836462" y="0"/>
                </a:cubicBezTo>
                <a:cubicBezTo>
                  <a:pt x="943993" y="-3335"/>
                  <a:pt x="1406008" y="13716"/>
                  <a:pt x="1548585" y="0"/>
                </a:cubicBezTo>
                <a:cubicBezTo>
                  <a:pt x="1691162" y="-13716"/>
                  <a:pt x="1888708" y="10002"/>
                  <a:pt x="2040289" y="0"/>
                </a:cubicBezTo>
                <a:cubicBezTo>
                  <a:pt x="2191870" y="-10002"/>
                  <a:pt x="2289188" y="30774"/>
                  <a:pt x="2531993" y="0"/>
                </a:cubicBezTo>
                <a:cubicBezTo>
                  <a:pt x="2774798" y="-30774"/>
                  <a:pt x="2981606" y="46023"/>
                  <a:pt x="3244116" y="0"/>
                </a:cubicBezTo>
                <a:cubicBezTo>
                  <a:pt x="3506626" y="-46023"/>
                  <a:pt x="3488773" y="23675"/>
                  <a:pt x="3662347" y="0"/>
                </a:cubicBezTo>
                <a:cubicBezTo>
                  <a:pt x="3835921" y="-23675"/>
                  <a:pt x="4059958" y="19956"/>
                  <a:pt x="4374470" y="0"/>
                </a:cubicBezTo>
                <a:cubicBezTo>
                  <a:pt x="4688982" y="-19956"/>
                  <a:pt x="4907526" y="47055"/>
                  <a:pt x="5086593" y="0"/>
                </a:cubicBezTo>
                <a:cubicBezTo>
                  <a:pt x="5265660" y="-47055"/>
                  <a:pt x="5519221" y="3854"/>
                  <a:pt x="5651770" y="0"/>
                </a:cubicBezTo>
                <a:cubicBezTo>
                  <a:pt x="5784319" y="-3854"/>
                  <a:pt x="6020801" y="3402"/>
                  <a:pt x="6363893" y="0"/>
                </a:cubicBezTo>
                <a:cubicBezTo>
                  <a:pt x="6706985" y="-3402"/>
                  <a:pt x="6693135" y="11157"/>
                  <a:pt x="6855597" y="0"/>
                </a:cubicBezTo>
                <a:cubicBezTo>
                  <a:pt x="7018059" y="-11157"/>
                  <a:pt x="7236673" y="44714"/>
                  <a:pt x="7347301" y="0"/>
                </a:cubicBezTo>
                <a:cubicBezTo>
                  <a:pt x="7366878" y="102742"/>
                  <a:pt x="7334070" y="276083"/>
                  <a:pt x="7347301" y="361022"/>
                </a:cubicBezTo>
                <a:cubicBezTo>
                  <a:pt x="7360532" y="445961"/>
                  <a:pt x="7330372" y="599201"/>
                  <a:pt x="7347301" y="707886"/>
                </a:cubicBezTo>
                <a:cubicBezTo>
                  <a:pt x="7219262" y="710489"/>
                  <a:pt x="6991192" y="694717"/>
                  <a:pt x="6782124" y="707886"/>
                </a:cubicBezTo>
                <a:cubicBezTo>
                  <a:pt x="6573056" y="721055"/>
                  <a:pt x="6231187" y="677936"/>
                  <a:pt x="6070001" y="707886"/>
                </a:cubicBezTo>
                <a:cubicBezTo>
                  <a:pt x="5908815" y="737836"/>
                  <a:pt x="5706137" y="642995"/>
                  <a:pt x="5504824" y="707886"/>
                </a:cubicBezTo>
                <a:cubicBezTo>
                  <a:pt x="5303511" y="772777"/>
                  <a:pt x="5241609" y="691155"/>
                  <a:pt x="5160066" y="707886"/>
                </a:cubicBezTo>
                <a:cubicBezTo>
                  <a:pt x="5078523" y="724617"/>
                  <a:pt x="4917891" y="691688"/>
                  <a:pt x="4741835" y="707886"/>
                </a:cubicBezTo>
                <a:cubicBezTo>
                  <a:pt x="4565779" y="724084"/>
                  <a:pt x="4305223" y="680826"/>
                  <a:pt x="4029712" y="707886"/>
                </a:cubicBezTo>
                <a:cubicBezTo>
                  <a:pt x="3754201" y="734946"/>
                  <a:pt x="3678896" y="653038"/>
                  <a:pt x="3464535" y="707886"/>
                </a:cubicBezTo>
                <a:cubicBezTo>
                  <a:pt x="3250174" y="762734"/>
                  <a:pt x="3138571" y="674751"/>
                  <a:pt x="3046304" y="707886"/>
                </a:cubicBezTo>
                <a:cubicBezTo>
                  <a:pt x="2954037" y="741021"/>
                  <a:pt x="2621895" y="698265"/>
                  <a:pt x="2481127" y="707886"/>
                </a:cubicBezTo>
                <a:cubicBezTo>
                  <a:pt x="2340359" y="717507"/>
                  <a:pt x="2229450" y="704494"/>
                  <a:pt x="2136369" y="707886"/>
                </a:cubicBezTo>
                <a:cubicBezTo>
                  <a:pt x="2043288" y="711278"/>
                  <a:pt x="1875193" y="699190"/>
                  <a:pt x="1791611" y="707886"/>
                </a:cubicBezTo>
                <a:cubicBezTo>
                  <a:pt x="1708029" y="716582"/>
                  <a:pt x="1389582" y="685529"/>
                  <a:pt x="1226434" y="707886"/>
                </a:cubicBezTo>
                <a:cubicBezTo>
                  <a:pt x="1063286" y="730243"/>
                  <a:pt x="902001" y="695842"/>
                  <a:pt x="808203" y="707886"/>
                </a:cubicBezTo>
                <a:cubicBezTo>
                  <a:pt x="714405" y="719930"/>
                  <a:pt x="164274" y="697578"/>
                  <a:pt x="0" y="707886"/>
                </a:cubicBezTo>
                <a:cubicBezTo>
                  <a:pt x="-35093" y="613484"/>
                  <a:pt x="11833" y="450171"/>
                  <a:pt x="0" y="368101"/>
                </a:cubicBezTo>
                <a:cubicBezTo>
                  <a:pt x="-11833" y="286031"/>
                  <a:pt x="20136" y="14354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Data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383534" y="1069994"/>
            <a:ext cx="5294251" cy="1668149"/>
          </a:xfrm>
          <a:custGeom>
            <a:avLst/>
            <a:gdLst>
              <a:gd name="connsiteX0" fmla="*/ 0 w 5294251"/>
              <a:gd name="connsiteY0" fmla="*/ 0 h 1668149"/>
              <a:gd name="connsiteX1" fmla="*/ 535308 w 5294251"/>
              <a:gd name="connsiteY1" fmla="*/ 0 h 1668149"/>
              <a:gd name="connsiteX2" fmla="*/ 964730 w 5294251"/>
              <a:gd name="connsiteY2" fmla="*/ 0 h 1668149"/>
              <a:gd name="connsiteX3" fmla="*/ 1658865 w 5294251"/>
              <a:gd name="connsiteY3" fmla="*/ 0 h 1668149"/>
              <a:gd name="connsiteX4" fmla="*/ 2194173 w 5294251"/>
              <a:gd name="connsiteY4" fmla="*/ 0 h 1668149"/>
              <a:gd name="connsiteX5" fmla="*/ 2729481 w 5294251"/>
              <a:gd name="connsiteY5" fmla="*/ 0 h 1668149"/>
              <a:gd name="connsiteX6" fmla="*/ 3423616 w 5294251"/>
              <a:gd name="connsiteY6" fmla="*/ 0 h 1668149"/>
              <a:gd name="connsiteX7" fmla="*/ 3905981 w 5294251"/>
              <a:gd name="connsiteY7" fmla="*/ 0 h 1668149"/>
              <a:gd name="connsiteX8" fmla="*/ 4600116 w 5294251"/>
              <a:gd name="connsiteY8" fmla="*/ 0 h 1668149"/>
              <a:gd name="connsiteX9" fmla="*/ 5294251 w 5294251"/>
              <a:gd name="connsiteY9" fmla="*/ 0 h 1668149"/>
              <a:gd name="connsiteX10" fmla="*/ 5294251 w 5294251"/>
              <a:gd name="connsiteY10" fmla="*/ 556050 h 1668149"/>
              <a:gd name="connsiteX11" fmla="*/ 5294251 w 5294251"/>
              <a:gd name="connsiteY11" fmla="*/ 1112099 h 1668149"/>
              <a:gd name="connsiteX12" fmla="*/ 5294251 w 5294251"/>
              <a:gd name="connsiteY12" fmla="*/ 1668149 h 1668149"/>
              <a:gd name="connsiteX13" fmla="*/ 4864828 w 5294251"/>
              <a:gd name="connsiteY13" fmla="*/ 1668149 h 1668149"/>
              <a:gd name="connsiteX14" fmla="*/ 4170693 w 5294251"/>
              <a:gd name="connsiteY14" fmla="*/ 1668149 h 1668149"/>
              <a:gd name="connsiteX15" fmla="*/ 3688328 w 5294251"/>
              <a:gd name="connsiteY15" fmla="*/ 1668149 h 1668149"/>
              <a:gd name="connsiteX16" fmla="*/ 3100078 w 5294251"/>
              <a:gd name="connsiteY16" fmla="*/ 1668149 h 1668149"/>
              <a:gd name="connsiteX17" fmla="*/ 2405943 w 5294251"/>
              <a:gd name="connsiteY17" fmla="*/ 1668149 h 1668149"/>
              <a:gd name="connsiteX18" fmla="*/ 1817693 w 5294251"/>
              <a:gd name="connsiteY18" fmla="*/ 1668149 h 1668149"/>
              <a:gd name="connsiteX19" fmla="*/ 1388270 w 5294251"/>
              <a:gd name="connsiteY19" fmla="*/ 1668149 h 1668149"/>
              <a:gd name="connsiteX20" fmla="*/ 905905 w 5294251"/>
              <a:gd name="connsiteY20" fmla="*/ 1668149 h 1668149"/>
              <a:gd name="connsiteX21" fmla="*/ 0 w 5294251"/>
              <a:gd name="connsiteY21" fmla="*/ 1668149 h 1668149"/>
              <a:gd name="connsiteX22" fmla="*/ 0 w 5294251"/>
              <a:gd name="connsiteY22" fmla="*/ 1112099 h 1668149"/>
              <a:gd name="connsiteX23" fmla="*/ 0 w 5294251"/>
              <a:gd name="connsiteY23" fmla="*/ 556050 h 1668149"/>
              <a:gd name="connsiteX24" fmla="*/ 0 w 5294251"/>
              <a:gd name="connsiteY24" fmla="*/ 0 h 166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94251" h="1668149" extrusionOk="0">
                <a:moveTo>
                  <a:pt x="0" y="0"/>
                </a:moveTo>
                <a:cubicBezTo>
                  <a:pt x="205582" y="-58343"/>
                  <a:pt x="313974" y="11876"/>
                  <a:pt x="535308" y="0"/>
                </a:cubicBezTo>
                <a:cubicBezTo>
                  <a:pt x="756642" y="-11876"/>
                  <a:pt x="763012" y="46137"/>
                  <a:pt x="964730" y="0"/>
                </a:cubicBezTo>
                <a:cubicBezTo>
                  <a:pt x="1166448" y="-46137"/>
                  <a:pt x="1452173" y="57198"/>
                  <a:pt x="1658865" y="0"/>
                </a:cubicBezTo>
                <a:cubicBezTo>
                  <a:pt x="1865558" y="-57198"/>
                  <a:pt x="2065117" y="26478"/>
                  <a:pt x="2194173" y="0"/>
                </a:cubicBezTo>
                <a:cubicBezTo>
                  <a:pt x="2323229" y="-26478"/>
                  <a:pt x="2465323" y="56971"/>
                  <a:pt x="2729481" y="0"/>
                </a:cubicBezTo>
                <a:cubicBezTo>
                  <a:pt x="2993639" y="-56971"/>
                  <a:pt x="3085028" y="26946"/>
                  <a:pt x="3423616" y="0"/>
                </a:cubicBezTo>
                <a:cubicBezTo>
                  <a:pt x="3762204" y="-26946"/>
                  <a:pt x="3696449" y="10737"/>
                  <a:pt x="3905981" y="0"/>
                </a:cubicBezTo>
                <a:cubicBezTo>
                  <a:pt x="4115514" y="-10737"/>
                  <a:pt x="4253561" y="44830"/>
                  <a:pt x="4600116" y="0"/>
                </a:cubicBezTo>
                <a:cubicBezTo>
                  <a:pt x="4946671" y="-44830"/>
                  <a:pt x="5031173" y="18572"/>
                  <a:pt x="5294251" y="0"/>
                </a:cubicBezTo>
                <a:cubicBezTo>
                  <a:pt x="5300502" y="202294"/>
                  <a:pt x="5276914" y="331572"/>
                  <a:pt x="5294251" y="556050"/>
                </a:cubicBezTo>
                <a:cubicBezTo>
                  <a:pt x="5311588" y="780528"/>
                  <a:pt x="5265735" y="975026"/>
                  <a:pt x="5294251" y="1112099"/>
                </a:cubicBezTo>
                <a:cubicBezTo>
                  <a:pt x="5322767" y="1249172"/>
                  <a:pt x="5245727" y="1441822"/>
                  <a:pt x="5294251" y="1668149"/>
                </a:cubicBezTo>
                <a:cubicBezTo>
                  <a:pt x="5137163" y="1694830"/>
                  <a:pt x="4961774" y="1665205"/>
                  <a:pt x="4864828" y="1668149"/>
                </a:cubicBezTo>
                <a:cubicBezTo>
                  <a:pt x="4767882" y="1671093"/>
                  <a:pt x="4439375" y="1625580"/>
                  <a:pt x="4170693" y="1668149"/>
                </a:cubicBezTo>
                <a:cubicBezTo>
                  <a:pt x="3902011" y="1710718"/>
                  <a:pt x="3895684" y="1647985"/>
                  <a:pt x="3688328" y="1668149"/>
                </a:cubicBezTo>
                <a:cubicBezTo>
                  <a:pt x="3480972" y="1688313"/>
                  <a:pt x="3331187" y="1628366"/>
                  <a:pt x="3100078" y="1668149"/>
                </a:cubicBezTo>
                <a:cubicBezTo>
                  <a:pt x="2868969" y="1707932"/>
                  <a:pt x="2591713" y="1588912"/>
                  <a:pt x="2405943" y="1668149"/>
                </a:cubicBezTo>
                <a:cubicBezTo>
                  <a:pt x="2220173" y="1747386"/>
                  <a:pt x="2026078" y="1626929"/>
                  <a:pt x="1817693" y="1668149"/>
                </a:cubicBezTo>
                <a:cubicBezTo>
                  <a:pt x="1609308" y="1709369"/>
                  <a:pt x="1589454" y="1636052"/>
                  <a:pt x="1388270" y="1668149"/>
                </a:cubicBezTo>
                <a:cubicBezTo>
                  <a:pt x="1187086" y="1700246"/>
                  <a:pt x="1071375" y="1611371"/>
                  <a:pt x="905905" y="1668149"/>
                </a:cubicBezTo>
                <a:cubicBezTo>
                  <a:pt x="740435" y="1724927"/>
                  <a:pt x="236894" y="1653523"/>
                  <a:pt x="0" y="1668149"/>
                </a:cubicBezTo>
                <a:cubicBezTo>
                  <a:pt x="-57097" y="1522259"/>
                  <a:pt x="40831" y="1257351"/>
                  <a:pt x="0" y="1112099"/>
                </a:cubicBezTo>
                <a:cubicBezTo>
                  <a:pt x="-40831" y="966847"/>
                  <a:pt x="667" y="811464"/>
                  <a:pt x="0" y="556050"/>
                </a:cubicBezTo>
                <a:cubicBezTo>
                  <a:pt x="-667" y="300636"/>
                  <a:pt x="31203" y="195069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Troll Factory Data Leak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700 Leaked Accounts on </a:t>
            </a:r>
            <a:r>
              <a:rPr lang="en-US" sz="2400" i="1" dirty="0">
                <a:latin typeface=""/>
              </a:rPr>
              <a:t>LJ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2014-15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130k troll-</a:t>
            </a:r>
            <a:r>
              <a:rPr lang="en-US" sz="2400" dirty="0" err="1">
                <a:latin typeface=""/>
              </a:rPr>
              <a:t>infilitrated</a:t>
            </a:r>
            <a:r>
              <a:rPr lang="en-US" sz="2400" dirty="0">
                <a:latin typeface=""/>
              </a:rPr>
              <a:t> discussions</a:t>
            </a:r>
            <a:endParaRPr lang="en-US" sz="3200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85F47-ED66-E7B7-1D98-A955917CC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90" y="997537"/>
            <a:ext cx="6923159" cy="4742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116AE-D2A7-2343-C762-43B47565557E}"/>
              </a:ext>
            </a:extLst>
          </p:cNvPr>
          <p:cNvSpPr txBox="1"/>
          <p:nvPr/>
        </p:nvSpPr>
        <p:spPr>
          <a:xfrm>
            <a:off x="383534" y="3136255"/>
            <a:ext cx="5294251" cy="880241"/>
          </a:xfrm>
          <a:custGeom>
            <a:avLst/>
            <a:gdLst>
              <a:gd name="connsiteX0" fmla="*/ 0 w 5294251"/>
              <a:gd name="connsiteY0" fmla="*/ 0 h 880241"/>
              <a:gd name="connsiteX1" fmla="*/ 535308 w 5294251"/>
              <a:gd name="connsiteY1" fmla="*/ 0 h 880241"/>
              <a:gd name="connsiteX2" fmla="*/ 964730 w 5294251"/>
              <a:gd name="connsiteY2" fmla="*/ 0 h 880241"/>
              <a:gd name="connsiteX3" fmla="*/ 1658865 w 5294251"/>
              <a:gd name="connsiteY3" fmla="*/ 0 h 880241"/>
              <a:gd name="connsiteX4" fmla="*/ 2194173 w 5294251"/>
              <a:gd name="connsiteY4" fmla="*/ 0 h 880241"/>
              <a:gd name="connsiteX5" fmla="*/ 2729481 w 5294251"/>
              <a:gd name="connsiteY5" fmla="*/ 0 h 880241"/>
              <a:gd name="connsiteX6" fmla="*/ 3423616 w 5294251"/>
              <a:gd name="connsiteY6" fmla="*/ 0 h 880241"/>
              <a:gd name="connsiteX7" fmla="*/ 3905981 w 5294251"/>
              <a:gd name="connsiteY7" fmla="*/ 0 h 880241"/>
              <a:gd name="connsiteX8" fmla="*/ 4600116 w 5294251"/>
              <a:gd name="connsiteY8" fmla="*/ 0 h 880241"/>
              <a:gd name="connsiteX9" fmla="*/ 5294251 w 5294251"/>
              <a:gd name="connsiteY9" fmla="*/ 0 h 880241"/>
              <a:gd name="connsiteX10" fmla="*/ 5294251 w 5294251"/>
              <a:gd name="connsiteY10" fmla="*/ 440121 h 880241"/>
              <a:gd name="connsiteX11" fmla="*/ 5294251 w 5294251"/>
              <a:gd name="connsiteY11" fmla="*/ 880241 h 880241"/>
              <a:gd name="connsiteX12" fmla="*/ 4653058 w 5294251"/>
              <a:gd name="connsiteY12" fmla="*/ 880241 h 880241"/>
              <a:gd name="connsiteX13" fmla="*/ 3958923 w 5294251"/>
              <a:gd name="connsiteY13" fmla="*/ 880241 h 880241"/>
              <a:gd name="connsiteX14" fmla="*/ 3264788 w 5294251"/>
              <a:gd name="connsiteY14" fmla="*/ 880241 h 880241"/>
              <a:gd name="connsiteX15" fmla="*/ 2782423 w 5294251"/>
              <a:gd name="connsiteY15" fmla="*/ 880241 h 880241"/>
              <a:gd name="connsiteX16" fmla="*/ 2194173 w 5294251"/>
              <a:gd name="connsiteY16" fmla="*/ 880241 h 880241"/>
              <a:gd name="connsiteX17" fmla="*/ 1500038 w 5294251"/>
              <a:gd name="connsiteY17" fmla="*/ 880241 h 880241"/>
              <a:gd name="connsiteX18" fmla="*/ 911788 w 5294251"/>
              <a:gd name="connsiteY18" fmla="*/ 880241 h 880241"/>
              <a:gd name="connsiteX19" fmla="*/ 0 w 5294251"/>
              <a:gd name="connsiteY19" fmla="*/ 880241 h 880241"/>
              <a:gd name="connsiteX20" fmla="*/ 0 w 5294251"/>
              <a:gd name="connsiteY20" fmla="*/ 457725 h 880241"/>
              <a:gd name="connsiteX21" fmla="*/ 0 w 5294251"/>
              <a:gd name="connsiteY21" fmla="*/ 0 h 88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94251" h="880241" extrusionOk="0">
                <a:moveTo>
                  <a:pt x="0" y="0"/>
                </a:moveTo>
                <a:cubicBezTo>
                  <a:pt x="205582" y="-58343"/>
                  <a:pt x="313974" y="11876"/>
                  <a:pt x="535308" y="0"/>
                </a:cubicBezTo>
                <a:cubicBezTo>
                  <a:pt x="756642" y="-11876"/>
                  <a:pt x="763012" y="46137"/>
                  <a:pt x="964730" y="0"/>
                </a:cubicBezTo>
                <a:cubicBezTo>
                  <a:pt x="1166448" y="-46137"/>
                  <a:pt x="1452173" y="57198"/>
                  <a:pt x="1658865" y="0"/>
                </a:cubicBezTo>
                <a:cubicBezTo>
                  <a:pt x="1865558" y="-57198"/>
                  <a:pt x="2065117" y="26478"/>
                  <a:pt x="2194173" y="0"/>
                </a:cubicBezTo>
                <a:cubicBezTo>
                  <a:pt x="2323229" y="-26478"/>
                  <a:pt x="2465323" y="56971"/>
                  <a:pt x="2729481" y="0"/>
                </a:cubicBezTo>
                <a:cubicBezTo>
                  <a:pt x="2993639" y="-56971"/>
                  <a:pt x="3085028" y="26946"/>
                  <a:pt x="3423616" y="0"/>
                </a:cubicBezTo>
                <a:cubicBezTo>
                  <a:pt x="3762204" y="-26946"/>
                  <a:pt x="3696449" y="10737"/>
                  <a:pt x="3905981" y="0"/>
                </a:cubicBezTo>
                <a:cubicBezTo>
                  <a:pt x="4115514" y="-10737"/>
                  <a:pt x="4253561" y="44830"/>
                  <a:pt x="4600116" y="0"/>
                </a:cubicBezTo>
                <a:cubicBezTo>
                  <a:pt x="4946671" y="-44830"/>
                  <a:pt x="5031173" y="18572"/>
                  <a:pt x="5294251" y="0"/>
                </a:cubicBezTo>
                <a:cubicBezTo>
                  <a:pt x="5296102" y="160221"/>
                  <a:pt x="5243741" y="288442"/>
                  <a:pt x="5294251" y="440121"/>
                </a:cubicBezTo>
                <a:cubicBezTo>
                  <a:pt x="5344761" y="591800"/>
                  <a:pt x="5268794" y="696812"/>
                  <a:pt x="5294251" y="880241"/>
                </a:cubicBezTo>
                <a:cubicBezTo>
                  <a:pt x="5020010" y="914949"/>
                  <a:pt x="4823445" y="824586"/>
                  <a:pt x="4653058" y="880241"/>
                </a:cubicBezTo>
                <a:cubicBezTo>
                  <a:pt x="4482671" y="935896"/>
                  <a:pt x="4169367" y="805994"/>
                  <a:pt x="3958923" y="880241"/>
                </a:cubicBezTo>
                <a:cubicBezTo>
                  <a:pt x="3748480" y="954488"/>
                  <a:pt x="3533470" y="837672"/>
                  <a:pt x="3264788" y="880241"/>
                </a:cubicBezTo>
                <a:cubicBezTo>
                  <a:pt x="2996106" y="922810"/>
                  <a:pt x="2989779" y="860077"/>
                  <a:pt x="2782423" y="880241"/>
                </a:cubicBezTo>
                <a:cubicBezTo>
                  <a:pt x="2575067" y="900405"/>
                  <a:pt x="2425282" y="840458"/>
                  <a:pt x="2194173" y="880241"/>
                </a:cubicBezTo>
                <a:cubicBezTo>
                  <a:pt x="1963064" y="920024"/>
                  <a:pt x="1685808" y="801004"/>
                  <a:pt x="1500038" y="880241"/>
                </a:cubicBezTo>
                <a:cubicBezTo>
                  <a:pt x="1314268" y="959478"/>
                  <a:pt x="1120173" y="839021"/>
                  <a:pt x="911788" y="880241"/>
                </a:cubicBezTo>
                <a:cubicBezTo>
                  <a:pt x="703403" y="921461"/>
                  <a:pt x="320495" y="818543"/>
                  <a:pt x="0" y="880241"/>
                </a:cubicBezTo>
                <a:cubicBezTo>
                  <a:pt x="-25775" y="754071"/>
                  <a:pt x="45217" y="631424"/>
                  <a:pt x="0" y="457725"/>
                </a:cubicBezTo>
                <a:cubicBezTo>
                  <a:pt x="-45217" y="284026"/>
                  <a:pt x="51896" y="11796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Random </a:t>
            </a:r>
            <a:r>
              <a:rPr lang="en-US" sz="3200" b="1" i="1" dirty="0">
                <a:latin typeface=""/>
              </a:rPr>
              <a:t>LJ</a:t>
            </a:r>
            <a:r>
              <a:rPr lang="en-US" sz="3200" b="1" dirty="0">
                <a:latin typeface=""/>
              </a:rPr>
              <a:t> Users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4M Random Posts &amp; Discussions</a:t>
            </a:r>
            <a:endParaRPr lang="en-US" sz="2400" i="1" dirty="0">
              <a:latin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F0CA2-1F9C-CF56-866B-DEA3B9EB8093}"/>
              </a:ext>
            </a:extLst>
          </p:cNvPr>
          <p:cNvSpPr txBox="1"/>
          <p:nvPr/>
        </p:nvSpPr>
        <p:spPr>
          <a:xfrm>
            <a:off x="383534" y="4603547"/>
            <a:ext cx="5294251" cy="880241"/>
          </a:xfrm>
          <a:custGeom>
            <a:avLst/>
            <a:gdLst>
              <a:gd name="connsiteX0" fmla="*/ 0 w 5294251"/>
              <a:gd name="connsiteY0" fmla="*/ 0 h 880241"/>
              <a:gd name="connsiteX1" fmla="*/ 535308 w 5294251"/>
              <a:gd name="connsiteY1" fmla="*/ 0 h 880241"/>
              <a:gd name="connsiteX2" fmla="*/ 964730 w 5294251"/>
              <a:gd name="connsiteY2" fmla="*/ 0 h 880241"/>
              <a:gd name="connsiteX3" fmla="*/ 1658865 w 5294251"/>
              <a:gd name="connsiteY3" fmla="*/ 0 h 880241"/>
              <a:gd name="connsiteX4" fmla="*/ 2194173 w 5294251"/>
              <a:gd name="connsiteY4" fmla="*/ 0 h 880241"/>
              <a:gd name="connsiteX5" fmla="*/ 2729481 w 5294251"/>
              <a:gd name="connsiteY5" fmla="*/ 0 h 880241"/>
              <a:gd name="connsiteX6" fmla="*/ 3423616 w 5294251"/>
              <a:gd name="connsiteY6" fmla="*/ 0 h 880241"/>
              <a:gd name="connsiteX7" fmla="*/ 3905981 w 5294251"/>
              <a:gd name="connsiteY7" fmla="*/ 0 h 880241"/>
              <a:gd name="connsiteX8" fmla="*/ 4600116 w 5294251"/>
              <a:gd name="connsiteY8" fmla="*/ 0 h 880241"/>
              <a:gd name="connsiteX9" fmla="*/ 5294251 w 5294251"/>
              <a:gd name="connsiteY9" fmla="*/ 0 h 880241"/>
              <a:gd name="connsiteX10" fmla="*/ 5294251 w 5294251"/>
              <a:gd name="connsiteY10" fmla="*/ 440121 h 880241"/>
              <a:gd name="connsiteX11" fmla="*/ 5294251 w 5294251"/>
              <a:gd name="connsiteY11" fmla="*/ 880241 h 880241"/>
              <a:gd name="connsiteX12" fmla="*/ 4653058 w 5294251"/>
              <a:gd name="connsiteY12" fmla="*/ 880241 h 880241"/>
              <a:gd name="connsiteX13" fmla="*/ 3958923 w 5294251"/>
              <a:gd name="connsiteY13" fmla="*/ 880241 h 880241"/>
              <a:gd name="connsiteX14" fmla="*/ 3264788 w 5294251"/>
              <a:gd name="connsiteY14" fmla="*/ 880241 h 880241"/>
              <a:gd name="connsiteX15" fmla="*/ 2782423 w 5294251"/>
              <a:gd name="connsiteY15" fmla="*/ 880241 h 880241"/>
              <a:gd name="connsiteX16" fmla="*/ 2194173 w 5294251"/>
              <a:gd name="connsiteY16" fmla="*/ 880241 h 880241"/>
              <a:gd name="connsiteX17" fmla="*/ 1500038 w 5294251"/>
              <a:gd name="connsiteY17" fmla="*/ 880241 h 880241"/>
              <a:gd name="connsiteX18" fmla="*/ 911788 w 5294251"/>
              <a:gd name="connsiteY18" fmla="*/ 880241 h 880241"/>
              <a:gd name="connsiteX19" fmla="*/ 0 w 5294251"/>
              <a:gd name="connsiteY19" fmla="*/ 880241 h 880241"/>
              <a:gd name="connsiteX20" fmla="*/ 0 w 5294251"/>
              <a:gd name="connsiteY20" fmla="*/ 457725 h 880241"/>
              <a:gd name="connsiteX21" fmla="*/ 0 w 5294251"/>
              <a:gd name="connsiteY21" fmla="*/ 0 h 88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94251" h="880241" extrusionOk="0">
                <a:moveTo>
                  <a:pt x="0" y="0"/>
                </a:moveTo>
                <a:cubicBezTo>
                  <a:pt x="205582" y="-58343"/>
                  <a:pt x="313974" y="11876"/>
                  <a:pt x="535308" y="0"/>
                </a:cubicBezTo>
                <a:cubicBezTo>
                  <a:pt x="756642" y="-11876"/>
                  <a:pt x="763012" y="46137"/>
                  <a:pt x="964730" y="0"/>
                </a:cubicBezTo>
                <a:cubicBezTo>
                  <a:pt x="1166448" y="-46137"/>
                  <a:pt x="1452173" y="57198"/>
                  <a:pt x="1658865" y="0"/>
                </a:cubicBezTo>
                <a:cubicBezTo>
                  <a:pt x="1865558" y="-57198"/>
                  <a:pt x="2065117" y="26478"/>
                  <a:pt x="2194173" y="0"/>
                </a:cubicBezTo>
                <a:cubicBezTo>
                  <a:pt x="2323229" y="-26478"/>
                  <a:pt x="2465323" y="56971"/>
                  <a:pt x="2729481" y="0"/>
                </a:cubicBezTo>
                <a:cubicBezTo>
                  <a:pt x="2993639" y="-56971"/>
                  <a:pt x="3085028" y="26946"/>
                  <a:pt x="3423616" y="0"/>
                </a:cubicBezTo>
                <a:cubicBezTo>
                  <a:pt x="3762204" y="-26946"/>
                  <a:pt x="3696449" y="10737"/>
                  <a:pt x="3905981" y="0"/>
                </a:cubicBezTo>
                <a:cubicBezTo>
                  <a:pt x="4115514" y="-10737"/>
                  <a:pt x="4253561" y="44830"/>
                  <a:pt x="4600116" y="0"/>
                </a:cubicBezTo>
                <a:cubicBezTo>
                  <a:pt x="4946671" y="-44830"/>
                  <a:pt x="5031173" y="18572"/>
                  <a:pt x="5294251" y="0"/>
                </a:cubicBezTo>
                <a:cubicBezTo>
                  <a:pt x="5296102" y="160221"/>
                  <a:pt x="5243741" y="288442"/>
                  <a:pt x="5294251" y="440121"/>
                </a:cubicBezTo>
                <a:cubicBezTo>
                  <a:pt x="5344761" y="591800"/>
                  <a:pt x="5268794" y="696812"/>
                  <a:pt x="5294251" y="880241"/>
                </a:cubicBezTo>
                <a:cubicBezTo>
                  <a:pt x="5020010" y="914949"/>
                  <a:pt x="4823445" y="824586"/>
                  <a:pt x="4653058" y="880241"/>
                </a:cubicBezTo>
                <a:cubicBezTo>
                  <a:pt x="4482671" y="935896"/>
                  <a:pt x="4169367" y="805994"/>
                  <a:pt x="3958923" y="880241"/>
                </a:cubicBezTo>
                <a:cubicBezTo>
                  <a:pt x="3748480" y="954488"/>
                  <a:pt x="3533470" y="837672"/>
                  <a:pt x="3264788" y="880241"/>
                </a:cubicBezTo>
                <a:cubicBezTo>
                  <a:pt x="2996106" y="922810"/>
                  <a:pt x="2989779" y="860077"/>
                  <a:pt x="2782423" y="880241"/>
                </a:cubicBezTo>
                <a:cubicBezTo>
                  <a:pt x="2575067" y="900405"/>
                  <a:pt x="2425282" y="840458"/>
                  <a:pt x="2194173" y="880241"/>
                </a:cubicBezTo>
                <a:cubicBezTo>
                  <a:pt x="1963064" y="920024"/>
                  <a:pt x="1685808" y="801004"/>
                  <a:pt x="1500038" y="880241"/>
                </a:cubicBezTo>
                <a:cubicBezTo>
                  <a:pt x="1314268" y="959478"/>
                  <a:pt x="1120173" y="839021"/>
                  <a:pt x="911788" y="880241"/>
                </a:cubicBezTo>
                <a:cubicBezTo>
                  <a:pt x="703403" y="921461"/>
                  <a:pt x="320495" y="818543"/>
                  <a:pt x="0" y="880241"/>
                </a:cubicBezTo>
                <a:cubicBezTo>
                  <a:pt x="-25775" y="754071"/>
                  <a:pt x="45217" y="631424"/>
                  <a:pt x="0" y="457725"/>
                </a:cubicBezTo>
                <a:cubicBezTo>
                  <a:pt x="-45217" y="284026"/>
                  <a:pt x="51896" y="117961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Trolls’ Target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Russia’s Domestic Audience</a:t>
            </a:r>
            <a:endParaRPr lang="en-US" sz="2400" i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6084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AAEF3-4703-78E5-A1BE-72DF4A47C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7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3F8F3C-C18C-3C64-802D-81C33E5E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76" y="752226"/>
            <a:ext cx="9853247" cy="5939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EDB0F-1BCB-33CF-8BE7-993350A21F26}"/>
              </a:ext>
            </a:extLst>
          </p:cNvPr>
          <p:cNvSpPr txBox="1"/>
          <p:nvPr/>
        </p:nvSpPr>
        <p:spPr>
          <a:xfrm>
            <a:off x="267156" y="177442"/>
            <a:ext cx="7347301" cy="707886"/>
          </a:xfrm>
          <a:custGeom>
            <a:avLst/>
            <a:gdLst>
              <a:gd name="connsiteX0" fmla="*/ 0 w 7347301"/>
              <a:gd name="connsiteY0" fmla="*/ 0 h 707886"/>
              <a:gd name="connsiteX1" fmla="*/ 491704 w 7347301"/>
              <a:gd name="connsiteY1" fmla="*/ 0 h 707886"/>
              <a:gd name="connsiteX2" fmla="*/ 836462 w 7347301"/>
              <a:gd name="connsiteY2" fmla="*/ 0 h 707886"/>
              <a:gd name="connsiteX3" fmla="*/ 1548585 w 7347301"/>
              <a:gd name="connsiteY3" fmla="*/ 0 h 707886"/>
              <a:gd name="connsiteX4" fmla="*/ 2040289 w 7347301"/>
              <a:gd name="connsiteY4" fmla="*/ 0 h 707886"/>
              <a:gd name="connsiteX5" fmla="*/ 2531993 w 7347301"/>
              <a:gd name="connsiteY5" fmla="*/ 0 h 707886"/>
              <a:gd name="connsiteX6" fmla="*/ 3244116 w 7347301"/>
              <a:gd name="connsiteY6" fmla="*/ 0 h 707886"/>
              <a:gd name="connsiteX7" fmla="*/ 3662347 w 7347301"/>
              <a:gd name="connsiteY7" fmla="*/ 0 h 707886"/>
              <a:gd name="connsiteX8" fmla="*/ 4374470 w 7347301"/>
              <a:gd name="connsiteY8" fmla="*/ 0 h 707886"/>
              <a:gd name="connsiteX9" fmla="*/ 5086593 w 7347301"/>
              <a:gd name="connsiteY9" fmla="*/ 0 h 707886"/>
              <a:gd name="connsiteX10" fmla="*/ 5651770 w 7347301"/>
              <a:gd name="connsiteY10" fmla="*/ 0 h 707886"/>
              <a:gd name="connsiteX11" fmla="*/ 6363893 w 7347301"/>
              <a:gd name="connsiteY11" fmla="*/ 0 h 707886"/>
              <a:gd name="connsiteX12" fmla="*/ 6855597 w 7347301"/>
              <a:gd name="connsiteY12" fmla="*/ 0 h 707886"/>
              <a:gd name="connsiteX13" fmla="*/ 7347301 w 7347301"/>
              <a:gd name="connsiteY13" fmla="*/ 0 h 707886"/>
              <a:gd name="connsiteX14" fmla="*/ 7347301 w 7347301"/>
              <a:gd name="connsiteY14" fmla="*/ 361022 h 707886"/>
              <a:gd name="connsiteX15" fmla="*/ 7347301 w 7347301"/>
              <a:gd name="connsiteY15" fmla="*/ 707886 h 707886"/>
              <a:gd name="connsiteX16" fmla="*/ 6782124 w 7347301"/>
              <a:gd name="connsiteY16" fmla="*/ 707886 h 707886"/>
              <a:gd name="connsiteX17" fmla="*/ 6070001 w 7347301"/>
              <a:gd name="connsiteY17" fmla="*/ 707886 h 707886"/>
              <a:gd name="connsiteX18" fmla="*/ 5504824 w 7347301"/>
              <a:gd name="connsiteY18" fmla="*/ 707886 h 707886"/>
              <a:gd name="connsiteX19" fmla="*/ 5160066 w 7347301"/>
              <a:gd name="connsiteY19" fmla="*/ 707886 h 707886"/>
              <a:gd name="connsiteX20" fmla="*/ 4741835 w 7347301"/>
              <a:gd name="connsiteY20" fmla="*/ 707886 h 707886"/>
              <a:gd name="connsiteX21" fmla="*/ 4029712 w 7347301"/>
              <a:gd name="connsiteY21" fmla="*/ 707886 h 707886"/>
              <a:gd name="connsiteX22" fmla="*/ 3464535 w 7347301"/>
              <a:gd name="connsiteY22" fmla="*/ 707886 h 707886"/>
              <a:gd name="connsiteX23" fmla="*/ 3046304 w 7347301"/>
              <a:gd name="connsiteY23" fmla="*/ 707886 h 707886"/>
              <a:gd name="connsiteX24" fmla="*/ 2481127 w 7347301"/>
              <a:gd name="connsiteY24" fmla="*/ 707886 h 707886"/>
              <a:gd name="connsiteX25" fmla="*/ 2136369 w 7347301"/>
              <a:gd name="connsiteY25" fmla="*/ 707886 h 707886"/>
              <a:gd name="connsiteX26" fmla="*/ 1791611 w 7347301"/>
              <a:gd name="connsiteY26" fmla="*/ 707886 h 707886"/>
              <a:gd name="connsiteX27" fmla="*/ 1226434 w 7347301"/>
              <a:gd name="connsiteY27" fmla="*/ 707886 h 707886"/>
              <a:gd name="connsiteX28" fmla="*/ 808203 w 7347301"/>
              <a:gd name="connsiteY28" fmla="*/ 707886 h 707886"/>
              <a:gd name="connsiteX29" fmla="*/ 0 w 7347301"/>
              <a:gd name="connsiteY29" fmla="*/ 707886 h 707886"/>
              <a:gd name="connsiteX30" fmla="*/ 0 w 7347301"/>
              <a:gd name="connsiteY30" fmla="*/ 368101 h 707886"/>
              <a:gd name="connsiteX31" fmla="*/ 0 w 7347301"/>
              <a:gd name="connsiteY3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47301" h="707886" extrusionOk="0">
                <a:moveTo>
                  <a:pt x="0" y="0"/>
                </a:moveTo>
                <a:cubicBezTo>
                  <a:pt x="188798" y="-19100"/>
                  <a:pt x="383030" y="48024"/>
                  <a:pt x="491704" y="0"/>
                </a:cubicBezTo>
                <a:cubicBezTo>
                  <a:pt x="600378" y="-48024"/>
                  <a:pt x="728931" y="3335"/>
                  <a:pt x="836462" y="0"/>
                </a:cubicBezTo>
                <a:cubicBezTo>
                  <a:pt x="943993" y="-3335"/>
                  <a:pt x="1406008" y="13716"/>
                  <a:pt x="1548585" y="0"/>
                </a:cubicBezTo>
                <a:cubicBezTo>
                  <a:pt x="1691162" y="-13716"/>
                  <a:pt x="1888708" y="10002"/>
                  <a:pt x="2040289" y="0"/>
                </a:cubicBezTo>
                <a:cubicBezTo>
                  <a:pt x="2191870" y="-10002"/>
                  <a:pt x="2289188" y="30774"/>
                  <a:pt x="2531993" y="0"/>
                </a:cubicBezTo>
                <a:cubicBezTo>
                  <a:pt x="2774798" y="-30774"/>
                  <a:pt x="2981606" y="46023"/>
                  <a:pt x="3244116" y="0"/>
                </a:cubicBezTo>
                <a:cubicBezTo>
                  <a:pt x="3506626" y="-46023"/>
                  <a:pt x="3488773" y="23675"/>
                  <a:pt x="3662347" y="0"/>
                </a:cubicBezTo>
                <a:cubicBezTo>
                  <a:pt x="3835921" y="-23675"/>
                  <a:pt x="4059958" y="19956"/>
                  <a:pt x="4374470" y="0"/>
                </a:cubicBezTo>
                <a:cubicBezTo>
                  <a:pt x="4688982" y="-19956"/>
                  <a:pt x="4907526" y="47055"/>
                  <a:pt x="5086593" y="0"/>
                </a:cubicBezTo>
                <a:cubicBezTo>
                  <a:pt x="5265660" y="-47055"/>
                  <a:pt x="5519221" y="3854"/>
                  <a:pt x="5651770" y="0"/>
                </a:cubicBezTo>
                <a:cubicBezTo>
                  <a:pt x="5784319" y="-3854"/>
                  <a:pt x="6020801" y="3402"/>
                  <a:pt x="6363893" y="0"/>
                </a:cubicBezTo>
                <a:cubicBezTo>
                  <a:pt x="6706985" y="-3402"/>
                  <a:pt x="6693135" y="11157"/>
                  <a:pt x="6855597" y="0"/>
                </a:cubicBezTo>
                <a:cubicBezTo>
                  <a:pt x="7018059" y="-11157"/>
                  <a:pt x="7236673" y="44714"/>
                  <a:pt x="7347301" y="0"/>
                </a:cubicBezTo>
                <a:cubicBezTo>
                  <a:pt x="7366878" y="102742"/>
                  <a:pt x="7334070" y="276083"/>
                  <a:pt x="7347301" y="361022"/>
                </a:cubicBezTo>
                <a:cubicBezTo>
                  <a:pt x="7360532" y="445961"/>
                  <a:pt x="7330372" y="599201"/>
                  <a:pt x="7347301" y="707886"/>
                </a:cubicBezTo>
                <a:cubicBezTo>
                  <a:pt x="7219262" y="710489"/>
                  <a:pt x="6991192" y="694717"/>
                  <a:pt x="6782124" y="707886"/>
                </a:cubicBezTo>
                <a:cubicBezTo>
                  <a:pt x="6573056" y="721055"/>
                  <a:pt x="6231187" y="677936"/>
                  <a:pt x="6070001" y="707886"/>
                </a:cubicBezTo>
                <a:cubicBezTo>
                  <a:pt x="5908815" y="737836"/>
                  <a:pt x="5706137" y="642995"/>
                  <a:pt x="5504824" y="707886"/>
                </a:cubicBezTo>
                <a:cubicBezTo>
                  <a:pt x="5303511" y="772777"/>
                  <a:pt x="5241609" y="691155"/>
                  <a:pt x="5160066" y="707886"/>
                </a:cubicBezTo>
                <a:cubicBezTo>
                  <a:pt x="5078523" y="724617"/>
                  <a:pt x="4917891" y="691688"/>
                  <a:pt x="4741835" y="707886"/>
                </a:cubicBezTo>
                <a:cubicBezTo>
                  <a:pt x="4565779" y="724084"/>
                  <a:pt x="4305223" y="680826"/>
                  <a:pt x="4029712" y="707886"/>
                </a:cubicBezTo>
                <a:cubicBezTo>
                  <a:pt x="3754201" y="734946"/>
                  <a:pt x="3678896" y="653038"/>
                  <a:pt x="3464535" y="707886"/>
                </a:cubicBezTo>
                <a:cubicBezTo>
                  <a:pt x="3250174" y="762734"/>
                  <a:pt x="3138571" y="674751"/>
                  <a:pt x="3046304" y="707886"/>
                </a:cubicBezTo>
                <a:cubicBezTo>
                  <a:pt x="2954037" y="741021"/>
                  <a:pt x="2621895" y="698265"/>
                  <a:pt x="2481127" y="707886"/>
                </a:cubicBezTo>
                <a:cubicBezTo>
                  <a:pt x="2340359" y="717507"/>
                  <a:pt x="2229450" y="704494"/>
                  <a:pt x="2136369" y="707886"/>
                </a:cubicBezTo>
                <a:cubicBezTo>
                  <a:pt x="2043288" y="711278"/>
                  <a:pt x="1875193" y="699190"/>
                  <a:pt x="1791611" y="707886"/>
                </a:cubicBezTo>
                <a:cubicBezTo>
                  <a:pt x="1708029" y="716582"/>
                  <a:pt x="1389582" y="685529"/>
                  <a:pt x="1226434" y="707886"/>
                </a:cubicBezTo>
                <a:cubicBezTo>
                  <a:pt x="1063286" y="730243"/>
                  <a:pt x="902001" y="695842"/>
                  <a:pt x="808203" y="707886"/>
                </a:cubicBezTo>
                <a:cubicBezTo>
                  <a:pt x="714405" y="719930"/>
                  <a:pt x="164274" y="697578"/>
                  <a:pt x="0" y="707886"/>
                </a:cubicBezTo>
                <a:cubicBezTo>
                  <a:pt x="-35093" y="613484"/>
                  <a:pt x="11833" y="450171"/>
                  <a:pt x="0" y="368101"/>
                </a:cubicBezTo>
                <a:cubicBezTo>
                  <a:pt x="-11833" y="286031"/>
                  <a:pt x="20136" y="14354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Causal Inference Challenge</a:t>
            </a:r>
            <a:endParaRPr lang="en-US" sz="40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9278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AD6E23-A9AE-3D29-48BC-0AE4A2DC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94" y="1580446"/>
            <a:ext cx="7556205" cy="5130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7347301" cy="707886"/>
          </a:xfrm>
          <a:custGeom>
            <a:avLst/>
            <a:gdLst>
              <a:gd name="connsiteX0" fmla="*/ 0 w 7347301"/>
              <a:gd name="connsiteY0" fmla="*/ 0 h 707886"/>
              <a:gd name="connsiteX1" fmla="*/ 491704 w 7347301"/>
              <a:gd name="connsiteY1" fmla="*/ 0 h 707886"/>
              <a:gd name="connsiteX2" fmla="*/ 836462 w 7347301"/>
              <a:gd name="connsiteY2" fmla="*/ 0 h 707886"/>
              <a:gd name="connsiteX3" fmla="*/ 1548585 w 7347301"/>
              <a:gd name="connsiteY3" fmla="*/ 0 h 707886"/>
              <a:gd name="connsiteX4" fmla="*/ 2040289 w 7347301"/>
              <a:gd name="connsiteY4" fmla="*/ 0 h 707886"/>
              <a:gd name="connsiteX5" fmla="*/ 2531993 w 7347301"/>
              <a:gd name="connsiteY5" fmla="*/ 0 h 707886"/>
              <a:gd name="connsiteX6" fmla="*/ 3244116 w 7347301"/>
              <a:gd name="connsiteY6" fmla="*/ 0 h 707886"/>
              <a:gd name="connsiteX7" fmla="*/ 3662347 w 7347301"/>
              <a:gd name="connsiteY7" fmla="*/ 0 h 707886"/>
              <a:gd name="connsiteX8" fmla="*/ 4374470 w 7347301"/>
              <a:gd name="connsiteY8" fmla="*/ 0 h 707886"/>
              <a:gd name="connsiteX9" fmla="*/ 5086593 w 7347301"/>
              <a:gd name="connsiteY9" fmla="*/ 0 h 707886"/>
              <a:gd name="connsiteX10" fmla="*/ 5651770 w 7347301"/>
              <a:gd name="connsiteY10" fmla="*/ 0 h 707886"/>
              <a:gd name="connsiteX11" fmla="*/ 6363893 w 7347301"/>
              <a:gd name="connsiteY11" fmla="*/ 0 h 707886"/>
              <a:gd name="connsiteX12" fmla="*/ 6855597 w 7347301"/>
              <a:gd name="connsiteY12" fmla="*/ 0 h 707886"/>
              <a:gd name="connsiteX13" fmla="*/ 7347301 w 7347301"/>
              <a:gd name="connsiteY13" fmla="*/ 0 h 707886"/>
              <a:gd name="connsiteX14" fmla="*/ 7347301 w 7347301"/>
              <a:gd name="connsiteY14" fmla="*/ 361022 h 707886"/>
              <a:gd name="connsiteX15" fmla="*/ 7347301 w 7347301"/>
              <a:gd name="connsiteY15" fmla="*/ 707886 h 707886"/>
              <a:gd name="connsiteX16" fmla="*/ 6782124 w 7347301"/>
              <a:gd name="connsiteY16" fmla="*/ 707886 h 707886"/>
              <a:gd name="connsiteX17" fmla="*/ 6070001 w 7347301"/>
              <a:gd name="connsiteY17" fmla="*/ 707886 h 707886"/>
              <a:gd name="connsiteX18" fmla="*/ 5504824 w 7347301"/>
              <a:gd name="connsiteY18" fmla="*/ 707886 h 707886"/>
              <a:gd name="connsiteX19" fmla="*/ 5160066 w 7347301"/>
              <a:gd name="connsiteY19" fmla="*/ 707886 h 707886"/>
              <a:gd name="connsiteX20" fmla="*/ 4741835 w 7347301"/>
              <a:gd name="connsiteY20" fmla="*/ 707886 h 707886"/>
              <a:gd name="connsiteX21" fmla="*/ 4029712 w 7347301"/>
              <a:gd name="connsiteY21" fmla="*/ 707886 h 707886"/>
              <a:gd name="connsiteX22" fmla="*/ 3464535 w 7347301"/>
              <a:gd name="connsiteY22" fmla="*/ 707886 h 707886"/>
              <a:gd name="connsiteX23" fmla="*/ 3046304 w 7347301"/>
              <a:gd name="connsiteY23" fmla="*/ 707886 h 707886"/>
              <a:gd name="connsiteX24" fmla="*/ 2481127 w 7347301"/>
              <a:gd name="connsiteY24" fmla="*/ 707886 h 707886"/>
              <a:gd name="connsiteX25" fmla="*/ 2136369 w 7347301"/>
              <a:gd name="connsiteY25" fmla="*/ 707886 h 707886"/>
              <a:gd name="connsiteX26" fmla="*/ 1791611 w 7347301"/>
              <a:gd name="connsiteY26" fmla="*/ 707886 h 707886"/>
              <a:gd name="connsiteX27" fmla="*/ 1226434 w 7347301"/>
              <a:gd name="connsiteY27" fmla="*/ 707886 h 707886"/>
              <a:gd name="connsiteX28" fmla="*/ 808203 w 7347301"/>
              <a:gd name="connsiteY28" fmla="*/ 707886 h 707886"/>
              <a:gd name="connsiteX29" fmla="*/ 0 w 7347301"/>
              <a:gd name="connsiteY29" fmla="*/ 707886 h 707886"/>
              <a:gd name="connsiteX30" fmla="*/ 0 w 7347301"/>
              <a:gd name="connsiteY30" fmla="*/ 368101 h 707886"/>
              <a:gd name="connsiteX31" fmla="*/ 0 w 7347301"/>
              <a:gd name="connsiteY3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47301" h="707886" extrusionOk="0">
                <a:moveTo>
                  <a:pt x="0" y="0"/>
                </a:moveTo>
                <a:cubicBezTo>
                  <a:pt x="188798" y="-19100"/>
                  <a:pt x="383030" y="48024"/>
                  <a:pt x="491704" y="0"/>
                </a:cubicBezTo>
                <a:cubicBezTo>
                  <a:pt x="600378" y="-48024"/>
                  <a:pt x="728931" y="3335"/>
                  <a:pt x="836462" y="0"/>
                </a:cubicBezTo>
                <a:cubicBezTo>
                  <a:pt x="943993" y="-3335"/>
                  <a:pt x="1406008" y="13716"/>
                  <a:pt x="1548585" y="0"/>
                </a:cubicBezTo>
                <a:cubicBezTo>
                  <a:pt x="1691162" y="-13716"/>
                  <a:pt x="1888708" y="10002"/>
                  <a:pt x="2040289" y="0"/>
                </a:cubicBezTo>
                <a:cubicBezTo>
                  <a:pt x="2191870" y="-10002"/>
                  <a:pt x="2289188" y="30774"/>
                  <a:pt x="2531993" y="0"/>
                </a:cubicBezTo>
                <a:cubicBezTo>
                  <a:pt x="2774798" y="-30774"/>
                  <a:pt x="2981606" y="46023"/>
                  <a:pt x="3244116" y="0"/>
                </a:cubicBezTo>
                <a:cubicBezTo>
                  <a:pt x="3506626" y="-46023"/>
                  <a:pt x="3488773" y="23675"/>
                  <a:pt x="3662347" y="0"/>
                </a:cubicBezTo>
                <a:cubicBezTo>
                  <a:pt x="3835921" y="-23675"/>
                  <a:pt x="4059958" y="19956"/>
                  <a:pt x="4374470" y="0"/>
                </a:cubicBezTo>
                <a:cubicBezTo>
                  <a:pt x="4688982" y="-19956"/>
                  <a:pt x="4907526" y="47055"/>
                  <a:pt x="5086593" y="0"/>
                </a:cubicBezTo>
                <a:cubicBezTo>
                  <a:pt x="5265660" y="-47055"/>
                  <a:pt x="5519221" y="3854"/>
                  <a:pt x="5651770" y="0"/>
                </a:cubicBezTo>
                <a:cubicBezTo>
                  <a:pt x="5784319" y="-3854"/>
                  <a:pt x="6020801" y="3402"/>
                  <a:pt x="6363893" y="0"/>
                </a:cubicBezTo>
                <a:cubicBezTo>
                  <a:pt x="6706985" y="-3402"/>
                  <a:pt x="6693135" y="11157"/>
                  <a:pt x="6855597" y="0"/>
                </a:cubicBezTo>
                <a:cubicBezTo>
                  <a:pt x="7018059" y="-11157"/>
                  <a:pt x="7236673" y="44714"/>
                  <a:pt x="7347301" y="0"/>
                </a:cubicBezTo>
                <a:cubicBezTo>
                  <a:pt x="7366878" y="102742"/>
                  <a:pt x="7334070" y="276083"/>
                  <a:pt x="7347301" y="361022"/>
                </a:cubicBezTo>
                <a:cubicBezTo>
                  <a:pt x="7360532" y="445961"/>
                  <a:pt x="7330372" y="599201"/>
                  <a:pt x="7347301" y="707886"/>
                </a:cubicBezTo>
                <a:cubicBezTo>
                  <a:pt x="7219262" y="710489"/>
                  <a:pt x="6991192" y="694717"/>
                  <a:pt x="6782124" y="707886"/>
                </a:cubicBezTo>
                <a:cubicBezTo>
                  <a:pt x="6573056" y="721055"/>
                  <a:pt x="6231187" y="677936"/>
                  <a:pt x="6070001" y="707886"/>
                </a:cubicBezTo>
                <a:cubicBezTo>
                  <a:pt x="5908815" y="737836"/>
                  <a:pt x="5706137" y="642995"/>
                  <a:pt x="5504824" y="707886"/>
                </a:cubicBezTo>
                <a:cubicBezTo>
                  <a:pt x="5303511" y="772777"/>
                  <a:pt x="5241609" y="691155"/>
                  <a:pt x="5160066" y="707886"/>
                </a:cubicBezTo>
                <a:cubicBezTo>
                  <a:pt x="5078523" y="724617"/>
                  <a:pt x="4917891" y="691688"/>
                  <a:pt x="4741835" y="707886"/>
                </a:cubicBezTo>
                <a:cubicBezTo>
                  <a:pt x="4565779" y="724084"/>
                  <a:pt x="4305223" y="680826"/>
                  <a:pt x="4029712" y="707886"/>
                </a:cubicBezTo>
                <a:cubicBezTo>
                  <a:pt x="3754201" y="734946"/>
                  <a:pt x="3678896" y="653038"/>
                  <a:pt x="3464535" y="707886"/>
                </a:cubicBezTo>
                <a:cubicBezTo>
                  <a:pt x="3250174" y="762734"/>
                  <a:pt x="3138571" y="674751"/>
                  <a:pt x="3046304" y="707886"/>
                </a:cubicBezTo>
                <a:cubicBezTo>
                  <a:pt x="2954037" y="741021"/>
                  <a:pt x="2621895" y="698265"/>
                  <a:pt x="2481127" y="707886"/>
                </a:cubicBezTo>
                <a:cubicBezTo>
                  <a:pt x="2340359" y="717507"/>
                  <a:pt x="2229450" y="704494"/>
                  <a:pt x="2136369" y="707886"/>
                </a:cubicBezTo>
                <a:cubicBezTo>
                  <a:pt x="2043288" y="711278"/>
                  <a:pt x="1875193" y="699190"/>
                  <a:pt x="1791611" y="707886"/>
                </a:cubicBezTo>
                <a:cubicBezTo>
                  <a:pt x="1708029" y="716582"/>
                  <a:pt x="1389582" y="685529"/>
                  <a:pt x="1226434" y="707886"/>
                </a:cubicBezTo>
                <a:cubicBezTo>
                  <a:pt x="1063286" y="730243"/>
                  <a:pt x="902001" y="695842"/>
                  <a:pt x="808203" y="707886"/>
                </a:cubicBezTo>
                <a:cubicBezTo>
                  <a:pt x="714405" y="719930"/>
                  <a:pt x="164274" y="697578"/>
                  <a:pt x="0" y="707886"/>
                </a:cubicBezTo>
                <a:cubicBezTo>
                  <a:pt x="-35093" y="613484"/>
                  <a:pt x="11833" y="450171"/>
                  <a:pt x="0" y="368101"/>
                </a:cubicBezTo>
                <a:cubicBezTo>
                  <a:pt x="-11833" y="286031"/>
                  <a:pt x="20136" y="14354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Empirical Strategy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0" y="1216086"/>
            <a:ext cx="6615781" cy="5509200"/>
          </a:xfrm>
          <a:custGeom>
            <a:avLst/>
            <a:gdLst>
              <a:gd name="connsiteX0" fmla="*/ 0 w 6615781"/>
              <a:gd name="connsiteY0" fmla="*/ 0 h 5509200"/>
              <a:gd name="connsiteX1" fmla="*/ 485157 w 6615781"/>
              <a:gd name="connsiteY1" fmla="*/ 0 h 5509200"/>
              <a:gd name="connsiteX2" fmla="*/ 837999 w 6615781"/>
              <a:gd name="connsiteY2" fmla="*/ 0 h 5509200"/>
              <a:gd name="connsiteX3" fmla="*/ 1521630 w 6615781"/>
              <a:gd name="connsiteY3" fmla="*/ 0 h 5509200"/>
              <a:gd name="connsiteX4" fmla="*/ 2006787 w 6615781"/>
              <a:gd name="connsiteY4" fmla="*/ 0 h 5509200"/>
              <a:gd name="connsiteX5" fmla="*/ 2491944 w 6615781"/>
              <a:gd name="connsiteY5" fmla="*/ 0 h 5509200"/>
              <a:gd name="connsiteX6" fmla="*/ 3175575 w 6615781"/>
              <a:gd name="connsiteY6" fmla="*/ 0 h 5509200"/>
              <a:gd name="connsiteX7" fmla="*/ 3594574 w 6615781"/>
              <a:gd name="connsiteY7" fmla="*/ 0 h 5509200"/>
              <a:gd name="connsiteX8" fmla="*/ 4278205 w 6615781"/>
              <a:gd name="connsiteY8" fmla="*/ 0 h 5509200"/>
              <a:gd name="connsiteX9" fmla="*/ 4961836 w 6615781"/>
              <a:gd name="connsiteY9" fmla="*/ 0 h 5509200"/>
              <a:gd name="connsiteX10" fmla="*/ 5513151 w 6615781"/>
              <a:gd name="connsiteY10" fmla="*/ 0 h 5509200"/>
              <a:gd name="connsiteX11" fmla="*/ 6615781 w 6615781"/>
              <a:gd name="connsiteY11" fmla="*/ 0 h 5509200"/>
              <a:gd name="connsiteX12" fmla="*/ 6615781 w 6615781"/>
              <a:gd name="connsiteY12" fmla="*/ 495828 h 5509200"/>
              <a:gd name="connsiteX13" fmla="*/ 6615781 w 6615781"/>
              <a:gd name="connsiteY13" fmla="*/ 881472 h 5509200"/>
              <a:gd name="connsiteX14" fmla="*/ 6615781 w 6615781"/>
              <a:gd name="connsiteY14" fmla="*/ 1432392 h 5509200"/>
              <a:gd name="connsiteX15" fmla="*/ 6615781 w 6615781"/>
              <a:gd name="connsiteY15" fmla="*/ 1983312 h 5509200"/>
              <a:gd name="connsiteX16" fmla="*/ 6615781 w 6615781"/>
              <a:gd name="connsiteY16" fmla="*/ 2534232 h 5509200"/>
              <a:gd name="connsiteX17" fmla="*/ 6615781 w 6615781"/>
              <a:gd name="connsiteY17" fmla="*/ 3140244 h 5509200"/>
              <a:gd name="connsiteX18" fmla="*/ 6615781 w 6615781"/>
              <a:gd name="connsiteY18" fmla="*/ 3746256 h 5509200"/>
              <a:gd name="connsiteX19" fmla="*/ 6615781 w 6615781"/>
              <a:gd name="connsiteY19" fmla="*/ 4352268 h 5509200"/>
              <a:gd name="connsiteX20" fmla="*/ 6615781 w 6615781"/>
              <a:gd name="connsiteY20" fmla="*/ 4737912 h 5509200"/>
              <a:gd name="connsiteX21" fmla="*/ 6615781 w 6615781"/>
              <a:gd name="connsiteY21" fmla="*/ 5509200 h 5509200"/>
              <a:gd name="connsiteX22" fmla="*/ 5998308 w 6615781"/>
              <a:gd name="connsiteY22" fmla="*/ 5509200 h 5509200"/>
              <a:gd name="connsiteX23" fmla="*/ 5579309 w 6615781"/>
              <a:gd name="connsiteY23" fmla="*/ 5509200 h 5509200"/>
              <a:gd name="connsiteX24" fmla="*/ 5027994 w 6615781"/>
              <a:gd name="connsiteY24" fmla="*/ 5509200 h 5509200"/>
              <a:gd name="connsiteX25" fmla="*/ 4675152 w 6615781"/>
              <a:gd name="connsiteY25" fmla="*/ 5509200 h 5509200"/>
              <a:gd name="connsiteX26" fmla="*/ 4322310 w 6615781"/>
              <a:gd name="connsiteY26" fmla="*/ 5509200 h 5509200"/>
              <a:gd name="connsiteX27" fmla="*/ 3770995 w 6615781"/>
              <a:gd name="connsiteY27" fmla="*/ 5509200 h 5509200"/>
              <a:gd name="connsiteX28" fmla="*/ 3351996 w 6615781"/>
              <a:gd name="connsiteY28" fmla="*/ 5509200 h 5509200"/>
              <a:gd name="connsiteX29" fmla="*/ 2734523 w 6615781"/>
              <a:gd name="connsiteY29" fmla="*/ 5509200 h 5509200"/>
              <a:gd name="connsiteX30" fmla="*/ 2315523 w 6615781"/>
              <a:gd name="connsiteY30" fmla="*/ 5509200 h 5509200"/>
              <a:gd name="connsiteX31" fmla="*/ 1698050 w 6615781"/>
              <a:gd name="connsiteY31" fmla="*/ 5509200 h 5509200"/>
              <a:gd name="connsiteX32" fmla="*/ 1345209 w 6615781"/>
              <a:gd name="connsiteY32" fmla="*/ 5509200 h 5509200"/>
              <a:gd name="connsiteX33" fmla="*/ 727736 w 6615781"/>
              <a:gd name="connsiteY33" fmla="*/ 5509200 h 5509200"/>
              <a:gd name="connsiteX34" fmla="*/ 0 w 6615781"/>
              <a:gd name="connsiteY34" fmla="*/ 5509200 h 5509200"/>
              <a:gd name="connsiteX35" fmla="*/ 0 w 6615781"/>
              <a:gd name="connsiteY35" fmla="*/ 5123556 h 5509200"/>
              <a:gd name="connsiteX36" fmla="*/ 0 w 6615781"/>
              <a:gd name="connsiteY36" fmla="*/ 4627728 h 5509200"/>
              <a:gd name="connsiteX37" fmla="*/ 0 w 6615781"/>
              <a:gd name="connsiteY37" fmla="*/ 3966624 h 5509200"/>
              <a:gd name="connsiteX38" fmla="*/ 0 w 6615781"/>
              <a:gd name="connsiteY38" fmla="*/ 3525888 h 5509200"/>
              <a:gd name="connsiteX39" fmla="*/ 0 w 6615781"/>
              <a:gd name="connsiteY39" fmla="*/ 3140244 h 5509200"/>
              <a:gd name="connsiteX40" fmla="*/ 0 w 6615781"/>
              <a:gd name="connsiteY40" fmla="*/ 2754600 h 5509200"/>
              <a:gd name="connsiteX41" fmla="*/ 0 w 6615781"/>
              <a:gd name="connsiteY41" fmla="*/ 2148588 h 5509200"/>
              <a:gd name="connsiteX42" fmla="*/ 0 w 6615781"/>
              <a:gd name="connsiteY42" fmla="*/ 1762944 h 5509200"/>
              <a:gd name="connsiteX43" fmla="*/ 0 w 6615781"/>
              <a:gd name="connsiteY43" fmla="*/ 1212024 h 5509200"/>
              <a:gd name="connsiteX44" fmla="*/ 0 w 6615781"/>
              <a:gd name="connsiteY44" fmla="*/ 771288 h 5509200"/>
              <a:gd name="connsiteX45" fmla="*/ 0 w 6615781"/>
              <a:gd name="connsiteY45" fmla="*/ 0 h 55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15781" h="5509200" extrusionOk="0">
                <a:moveTo>
                  <a:pt x="0" y="0"/>
                </a:moveTo>
                <a:cubicBezTo>
                  <a:pt x="207363" y="-5787"/>
                  <a:pt x="384815" y="43103"/>
                  <a:pt x="485157" y="0"/>
                </a:cubicBezTo>
                <a:cubicBezTo>
                  <a:pt x="585499" y="-43103"/>
                  <a:pt x="723964" y="30110"/>
                  <a:pt x="837999" y="0"/>
                </a:cubicBezTo>
                <a:cubicBezTo>
                  <a:pt x="952034" y="-30110"/>
                  <a:pt x="1306306" y="76220"/>
                  <a:pt x="1521630" y="0"/>
                </a:cubicBezTo>
                <a:cubicBezTo>
                  <a:pt x="1736954" y="-76220"/>
                  <a:pt x="1906299" y="35765"/>
                  <a:pt x="2006787" y="0"/>
                </a:cubicBezTo>
                <a:cubicBezTo>
                  <a:pt x="2107275" y="-35765"/>
                  <a:pt x="2315868" y="37177"/>
                  <a:pt x="2491944" y="0"/>
                </a:cubicBezTo>
                <a:cubicBezTo>
                  <a:pt x="2668020" y="-37177"/>
                  <a:pt x="2901135" y="28487"/>
                  <a:pt x="3175575" y="0"/>
                </a:cubicBezTo>
                <a:cubicBezTo>
                  <a:pt x="3450015" y="-28487"/>
                  <a:pt x="3393485" y="1426"/>
                  <a:pt x="3594574" y="0"/>
                </a:cubicBezTo>
                <a:cubicBezTo>
                  <a:pt x="3795663" y="-1426"/>
                  <a:pt x="3964013" y="34014"/>
                  <a:pt x="4278205" y="0"/>
                </a:cubicBezTo>
                <a:cubicBezTo>
                  <a:pt x="4592397" y="-34014"/>
                  <a:pt x="4716381" y="7727"/>
                  <a:pt x="4961836" y="0"/>
                </a:cubicBezTo>
                <a:cubicBezTo>
                  <a:pt x="5207291" y="-7727"/>
                  <a:pt x="5336991" y="65783"/>
                  <a:pt x="5513151" y="0"/>
                </a:cubicBezTo>
                <a:cubicBezTo>
                  <a:pt x="5689311" y="-65783"/>
                  <a:pt x="6178709" y="84668"/>
                  <a:pt x="6615781" y="0"/>
                </a:cubicBezTo>
                <a:cubicBezTo>
                  <a:pt x="6631764" y="125447"/>
                  <a:pt x="6614130" y="395322"/>
                  <a:pt x="6615781" y="495828"/>
                </a:cubicBezTo>
                <a:cubicBezTo>
                  <a:pt x="6617432" y="596334"/>
                  <a:pt x="6608337" y="773986"/>
                  <a:pt x="6615781" y="881472"/>
                </a:cubicBezTo>
                <a:cubicBezTo>
                  <a:pt x="6623225" y="988958"/>
                  <a:pt x="6599193" y="1182652"/>
                  <a:pt x="6615781" y="1432392"/>
                </a:cubicBezTo>
                <a:cubicBezTo>
                  <a:pt x="6632369" y="1682132"/>
                  <a:pt x="6596711" y="1865534"/>
                  <a:pt x="6615781" y="1983312"/>
                </a:cubicBezTo>
                <a:cubicBezTo>
                  <a:pt x="6634851" y="2101090"/>
                  <a:pt x="6615008" y="2277280"/>
                  <a:pt x="6615781" y="2534232"/>
                </a:cubicBezTo>
                <a:cubicBezTo>
                  <a:pt x="6616554" y="2791184"/>
                  <a:pt x="6564465" y="2910291"/>
                  <a:pt x="6615781" y="3140244"/>
                </a:cubicBezTo>
                <a:cubicBezTo>
                  <a:pt x="6667097" y="3370197"/>
                  <a:pt x="6588100" y="3614865"/>
                  <a:pt x="6615781" y="3746256"/>
                </a:cubicBezTo>
                <a:cubicBezTo>
                  <a:pt x="6643462" y="3877647"/>
                  <a:pt x="6559296" y="4210014"/>
                  <a:pt x="6615781" y="4352268"/>
                </a:cubicBezTo>
                <a:cubicBezTo>
                  <a:pt x="6672266" y="4494522"/>
                  <a:pt x="6589372" y="4598283"/>
                  <a:pt x="6615781" y="4737912"/>
                </a:cubicBezTo>
                <a:cubicBezTo>
                  <a:pt x="6642190" y="4877541"/>
                  <a:pt x="6596388" y="5203944"/>
                  <a:pt x="6615781" y="5509200"/>
                </a:cubicBezTo>
                <a:cubicBezTo>
                  <a:pt x="6473505" y="5565357"/>
                  <a:pt x="6171898" y="5502305"/>
                  <a:pt x="5998308" y="5509200"/>
                </a:cubicBezTo>
                <a:cubicBezTo>
                  <a:pt x="5824718" y="5516095"/>
                  <a:pt x="5693050" y="5479788"/>
                  <a:pt x="5579309" y="5509200"/>
                </a:cubicBezTo>
                <a:cubicBezTo>
                  <a:pt x="5465568" y="5538612"/>
                  <a:pt x="5164087" y="5482633"/>
                  <a:pt x="5027994" y="5509200"/>
                </a:cubicBezTo>
                <a:cubicBezTo>
                  <a:pt x="4891901" y="5535767"/>
                  <a:pt x="4827760" y="5473759"/>
                  <a:pt x="4675152" y="5509200"/>
                </a:cubicBezTo>
                <a:cubicBezTo>
                  <a:pt x="4522544" y="5544641"/>
                  <a:pt x="4458999" y="5494884"/>
                  <a:pt x="4322310" y="5509200"/>
                </a:cubicBezTo>
                <a:cubicBezTo>
                  <a:pt x="4185621" y="5523516"/>
                  <a:pt x="4020445" y="5457870"/>
                  <a:pt x="3770995" y="5509200"/>
                </a:cubicBezTo>
                <a:cubicBezTo>
                  <a:pt x="3521546" y="5560530"/>
                  <a:pt x="3555882" y="5494010"/>
                  <a:pt x="3351996" y="5509200"/>
                </a:cubicBezTo>
                <a:cubicBezTo>
                  <a:pt x="3148110" y="5524390"/>
                  <a:pt x="2981404" y="5444353"/>
                  <a:pt x="2734523" y="5509200"/>
                </a:cubicBezTo>
                <a:cubicBezTo>
                  <a:pt x="2487642" y="5574047"/>
                  <a:pt x="2440101" y="5465512"/>
                  <a:pt x="2315523" y="5509200"/>
                </a:cubicBezTo>
                <a:cubicBezTo>
                  <a:pt x="2190945" y="5552888"/>
                  <a:pt x="1943509" y="5447553"/>
                  <a:pt x="1698050" y="5509200"/>
                </a:cubicBezTo>
                <a:cubicBezTo>
                  <a:pt x="1452591" y="5570847"/>
                  <a:pt x="1517621" y="5483434"/>
                  <a:pt x="1345209" y="5509200"/>
                </a:cubicBezTo>
                <a:cubicBezTo>
                  <a:pt x="1172797" y="5534966"/>
                  <a:pt x="995522" y="5504700"/>
                  <a:pt x="727736" y="5509200"/>
                </a:cubicBezTo>
                <a:cubicBezTo>
                  <a:pt x="459950" y="5513700"/>
                  <a:pt x="334684" y="5453642"/>
                  <a:pt x="0" y="5509200"/>
                </a:cubicBezTo>
                <a:cubicBezTo>
                  <a:pt x="-34174" y="5318037"/>
                  <a:pt x="10620" y="5304729"/>
                  <a:pt x="0" y="5123556"/>
                </a:cubicBezTo>
                <a:cubicBezTo>
                  <a:pt x="-10620" y="4942383"/>
                  <a:pt x="49245" y="4871993"/>
                  <a:pt x="0" y="4627728"/>
                </a:cubicBezTo>
                <a:cubicBezTo>
                  <a:pt x="-49245" y="4383463"/>
                  <a:pt x="74915" y="4275131"/>
                  <a:pt x="0" y="3966624"/>
                </a:cubicBezTo>
                <a:cubicBezTo>
                  <a:pt x="-74915" y="3658117"/>
                  <a:pt x="30074" y="3700101"/>
                  <a:pt x="0" y="3525888"/>
                </a:cubicBezTo>
                <a:cubicBezTo>
                  <a:pt x="-30074" y="3351675"/>
                  <a:pt x="12258" y="3238724"/>
                  <a:pt x="0" y="3140244"/>
                </a:cubicBezTo>
                <a:cubicBezTo>
                  <a:pt x="-12258" y="3041764"/>
                  <a:pt x="29998" y="2945775"/>
                  <a:pt x="0" y="2754600"/>
                </a:cubicBezTo>
                <a:cubicBezTo>
                  <a:pt x="-29998" y="2563425"/>
                  <a:pt x="61643" y="2417666"/>
                  <a:pt x="0" y="2148588"/>
                </a:cubicBezTo>
                <a:cubicBezTo>
                  <a:pt x="-61643" y="1879510"/>
                  <a:pt x="31609" y="1849726"/>
                  <a:pt x="0" y="1762944"/>
                </a:cubicBezTo>
                <a:cubicBezTo>
                  <a:pt x="-31609" y="1676162"/>
                  <a:pt x="63993" y="1413815"/>
                  <a:pt x="0" y="1212024"/>
                </a:cubicBezTo>
                <a:cubicBezTo>
                  <a:pt x="-63993" y="1010233"/>
                  <a:pt x="1989" y="967354"/>
                  <a:pt x="0" y="771288"/>
                </a:cubicBezTo>
                <a:cubicBezTo>
                  <a:pt x="-1989" y="575222"/>
                  <a:pt x="57858" y="367468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Observational Setting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 err="1">
                <a:latin typeface=""/>
              </a:rPr>
              <a:t>DiD</a:t>
            </a: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Matching</a:t>
            </a: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Control Conversation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Discuss the same topic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High chance of attack</a:t>
            </a:r>
            <a:endParaRPr lang="en-US" sz="32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Time overlap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How?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dirty="0">
                <a:latin typeface=""/>
              </a:rPr>
              <a:t>Approximate DGP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dirty="0">
                <a:latin typeface=""/>
              </a:rPr>
              <a:t>Simplicity of LJ Platform</a:t>
            </a:r>
          </a:p>
          <a:p>
            <a:pPr>
              <a:lnSpc>
                <a:spcPct val="80000"/>
              </a:lnSpc>
            </a:pPr>
            <a:endParaRPr lang="en-US" sz="3200" b="1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2062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75724-5087-83E3-C51D-1600CD0D3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0C5825-031D-4F52-9AEA-475290113083}"/>
              </a:ext>
            </a:extLst>
          </p:cNvPr>
          <p:cNvSpPr txBox="1"/>
          <p:nvPr/>
        </p:nvSpPr>
        <p:spPr>
          <a:xfrm>
            <a:off x="36863" y="76950"/>
            <a:ext cx="10061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Information in the Logic of 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FAD5A-7C19-FD17-7791-694A69997CFF}"/>
              </a:ext>
            </a:extLst>
          </p:cNvPr>
          <p:cNvSpPr txBox="1"/>
          <p:nvPr/>
        </p:nvSpPr>
        <p:spPr>
          <a:xfrm>
            <a:off x="142448" y="1517113"/>
            <a:ext cx="10627151" cy="2854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800" b="1" dirty="0">
                <a:solidFill>
                  <a:srgbClr val="000000"/>
                </a:solidFill>
                <a:effectLst/>
                <a:latin typeface=""/>
              </a:rPr>
              <a:t>What does explain power dynamics?</a:t>
            </a:r>
          </a:p>
          <a:p>
            <a:pPr>
              <a:lnSpc>
                <a:spcPct val="70000"/>
              </a:lnSpc>
            </a:pP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Geography □ Institutions □ World Economy □ Prod. Technology</a:t>
            </a:r>
            <a:br>
              <a:rPr lang="en-US" sz="2000" dirty="0">
                <a:latin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</a:rPr>
            </a:b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"/>
              </a:rPr>
              <a:t>■ </a:t>
            </a:r>
            <a:r>
              <a:rPr lang="en-US" sz="2800" b="1" dirty="0">
                <a:solidFill>
                  <a:srgbClr val="000000"/>
                </a:solidFill>
                <a:latin typeface=""/>
              </a:rPr>
              <a:t>Yet we observe</a:t>
            </a:r>
            <a:r>
              <a:rPr lang="ru-RU" sz="28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Starting 2010x</a:t>
            </a:r>
            <a:r>
              <a:rPr lang="ru-RU" sz="2800" b="1" dirty="0">
                <a:solidFill>
                  <a:srgbClr val="000000"/>
                </a:solidFill>
                <a:latin typeface=""/>
              </a:rPr>
              <a:t> </a:t>
            </a:r>
            <a:endParaRPr lang="en-US" sz="2800" b="1" dirty="0">
              <a:solidFill>
                <a:srgbClr val="000000"/>
              </a:solidFill>
              <a:latin typeface="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Not a spike, but a transition to a new equilibrium 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Other things being equal?</a:t>
            </a:r>
          </a:p>
          <a:p>
            <a:pPr>
              <a:lnSpc>
                <a:spcPct val="70000"/>
              </a:lnSpc>
            </a:pP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FAEE2-02DC-26BF-1DFE-8BB683A4D9C9}"/>
              </a:ext>
            </a:extLst>
          </p:cNvPr>
          <p:cNvSpPr txBox="1"/>
          <p:nvPr/>
        </p:nvSpPr>
        <p:spPr>
          <a:xfrm>
            <a:off x="36863" y="724289"/>
            <a:ext cx="7950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Research Agenda &amp; Historical Context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FF869A-3704-958B-C136-A321C623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26" y="2435537"/>
            <a:ext cx="5107130" cy="2793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5BCD81-451D-9446-84A7-ED089CA491F6}"/>
              </a:ext>
            </a:extLst>
          </p:cNvPr>
          <p:cNvSpPr txBox="1"/>
          <p:nvPr/>
        </p:nvSpPr>
        <p:spPr>
          <a:xfrm>
            <a:off x="4341088" y="1401258"/>
            <a:ext cx="1153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conflict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3D4D2-D714-8B0A-0992-74A7012A38E2}"/>
              </a:ext>
            </a:extLst>
          </p:cNvPr>
          <p:cNvSpPr txBox="1"/>
          <p:nvPr/>
        </p:nvSpPr>
        <p:spPr>
          <a:xfrm>
            <a:off x="404131" y="2286102"/>
            <a:ext cx="6990080" cy="54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Diamond (1997)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Ross (2001)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Sachs (2003)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D05E16-7180-1747-F940-F66CB54FC4F4}"/>
              </a:ext>
            </a:extLst>
          </p:cNvPr>
          <p:cNvSpPr txBox="1"/>
          <p:nvPr/>
        </p:nvSpPr>
        <p:spPr>
          <a:xfrm>
            <a:off x="1948684" y="2251867"/>
            <a:ext cx="6990080" cy="54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North (1995)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Acemoglu </a:t>
            </a:r>
          </a:p>
          <a:p>
            <a:pPr>
              <a:lnSpc>
                <a:spcPct val="7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et al (2001)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6A3172-4105-EF0B-2DB7-D42116C0DC9B}"/>
              </a:ext>
            </a:extLst>
          </p:cNvPr>
          <p:cNvSpPr txBox="1"/>
          <p:nvPr/>
        </p:nvSpPr>
        <p:spPr>
          <a:xfrm>
            <a:off x="3493237" y="2251867"/>
            <a:ext cx="1916104" cy="397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Rogowski (1989)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Hiscox (2002)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41748-9BE8-AE6E-38FA-8C9739E3DD39}"/>
              </a:ext>
            </a:extLst>
          </p:cNvPr>
          <p:cNvSpPr txBox="1"/>
          <p:nvPr/>
        </p:nvSpPr>
        <p:spPr>
          <a:xfrm>
            <a:off x="5563182" y="2243517"/>
            <a:ext cx="1984870" cy="849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Rueschemeyer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et al (1992)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Boix (2003)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Ben &amp;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Samuels (2014)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60CF3-E9B6-3D29-A73F-17902E6B99DF}"/>
              </a:ext>
            </a:extLst>
          </p:cNvPr>
          <p:cNvSpPr txBox="1"/>
          <p:nvPr/>
        </p:nvSpPr>
        <p:spPr>
          <a:xfrm>
            <a:off x="10354205" y="3054784"/>
            <a:ext cx="22215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new equilibrium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7052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3E79B-0A7D-A60E-6EB1-920205B7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52644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2652-9DC9-7D64-BAE5-770C4E866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545123"/>
            <a:ext cx="3886200" cy="259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E67C2-3DD9-C610-3BD4-E8181A566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05" y="2590800"/>
            <a:ext cx="3689838" cy="2459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7CD0A-C9C5-C756-E843-C7894275D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691" y="4519246"/>
            <a:ext cx="3458309" cy="2305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E936B-7F62-0E60-8346-2221C349A374}"/>
              </a:ext>
            </a:extLst>
          </p:cNvPr>
          <p:cNvSpPr txBox="1"/>
          <p:nvPr/>
        </p:nvSpPr>
        <p:spPr>
          <a:xfrm>
            <a:off x="10026619" y="-110009"/>
            <a:ext cx="2493628" cy="707886"/>
          </a:xfrm>
          <a:custGeom>
            <a:avLst/>
            <a:gdLst>
              <a:gd name="connsiteX0" fmla="*/ 0 w 2493628"/>
              <a:gd name="connsiteY0" fmla="*/ 0 h 707886"/>
              <a:gd name="connsiteX1" fmla="*/ 473789 w 2493628"/>
              <a:gd name="connsiteY1" fmla="*/ 0 h 707886"/>
              <a:gd name="connsiteX2" fmla="*/ 897706 w 2493628"/>
              <a:gd name="connsiteY2" fmla="*/ 0 h 707886"/>
              <a:gd name="connsiteX3" fmla="*/ 1446304 w 2493628"/>
              <a:gd name="connsiteY3" fmla="*/ 0 h 707886"/>
              <a:gd name="connsiteX4" fmla="*/ 1920094 w 2493628"/>
              <a:gd name="connsiteY4" fmla="*/ 0 h 707886"/>
              <a:gd name="connsiteX5" fmla="*/ 2493628 w 2493628"/>
              <a:gd name="connsiteY5" fmla="*/ 0 h 707886"/>
              <a:gd name="connsiteX6" fmla="*/ 2493628 w 2493628"/>
              <a:gd name="connsiteY6" fmla="*/ 368101 h 707886"/>
              <a:gd name="connsiteX7" fmla="*/ 2493628 w 2493628"/>
              <a:gd name="connsiteY7" fmla="*/ 707886 h 707886"/>
              <a:gd name="connsiteX8" fmla="*/ 1994902 w 2493628"/>
              <a:gd name="connsiteY8" fmla="*/ 707886 h 707886"/>
              <a:gd name="connsiteX9" fmla="*/ 1570986 w 2493628"/>
              <a:gd name="connsiteY9" fmla="*/ 707886 h 707886"/>
              <a:gd name="connsiteX10" fmla="*/ 1072260 w 2493628"/>
              <a:gd name="connsiteY10" fmla="*/ 707886 h 707886"/>
              <a:gd name="connsiteX11" fmla="*/ 573534 w 2493628"/>
              <a:gd name="connsiteY11" fmla="*/ 707886 h 707886"/>
              <a:gd name="connsiteX12" fmla="*/ 0 w 2493628"/>
              <a:gd name="connsiteY12" fmla="*/ 707886 h 707886"/>
              <a:gd name="connsiteX13" fmla="*/ 0 w 2493628"/>
              <a:gd name="connsiteY13" fmla="*/ 339785 h 707886"/>
              <a:gd name="connsiteX14" fmla="*/ 0 w 2493628"/>
              <a:gd name="connsiteY1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93628" h="707886" extrusionOk="0">
                <a:moveTo>
                  <a:pt x="0" y="0"/>
                </a:moveTo>
                <a:cubicBezTo>
                  <a:pt x="158672" y="-34749"/>
                  <a:pt x="345192" y="47887"/>
                  <a:pt x="473789" y="0"/>
                </a:cubicBezTo>
                <a:cubicBezTo>
                  <a:pt x="602386" y="-47887"/>
                  <a:pt x="781206" y="12274"/>
                  <a:pt x="897706" y="0"/>
                </a:cubicBezTo>
                <a:cubicBezTo>
                  <a:pt x="1014206" y="-12274"/>
                  <a:pt x="1289685" y="16558"/>
                  <a:pt x="1446304" y="0"/>
                </a:cubicBezTo>
                <a:cubicBezTo>
                  <a:pt x="1602923" y="-16558"/>
                  <a:pt x="1772400" y="1111"/>
                  <a:pt x="1920094" y="0"/>
                </a:cubicBezTo>
                <a:cubicBezTo>
                  <a:pt x="2067788" y="-1111"/>
                  <a:pt x="2229098" y="8144"/>
                  <a:pt x="2493628" y="0"/>
                </a:cubicBezTo>
                <a:cubicBezTo>
                  <a:pt x="2534034" y="183334"/>
                  <a:pt x="2475800" y="200085"/>
                  <a:pt x="2493628" y="368101"/>
                </a:cubicBezTo>
                <a:cubicBezTo>
                  <a:pt x="2511456" y="536117"/>
                  <a:pt x="2455024" y="546712"/>
                  <a:pt x="2493628" y="707886"/>
                </a:cubicBezTo>
                <a:cubicBezTo>
                  <a:pt x="2385476" y="721733"/>
                  <a:pt x="2128690" y="651900"/>
                  <a:pt x="1994902" y="707886"/>
                </a:cubicBezTo>
                <a:cubicBezTo>
                  <a:pt x="1861114" y="763872"/>
                  <a:pt x="1690639" y="680765"/>
                  <a:pt x="1570986" y="707886"/>
                </a:cubicBezTo>
                <a:cubicBezTo>
                  <a:pt x="1451333" y="735007"/>
                  <a:pt x="1297261" y="671049"/>
                  <a:pt x="1072260" y="707886"/>
                </a:cubicBezTo>
                <a:cubicBezTo>
                  <a:pt x="847259" y="744723"/>
                  <a:pt x="755963" y="696364"/>
                  <a:pt x="573534" y="707886"/>
                </a:cubicBezTo>
                <a:cubicBezTo>
                  <a:pt x="391105" y="719408"/>
                  <a:pt x="254359" y="701862"/>
                  <a:pt x="0" y="707886"/>
                </a:cubicBezTo>
                <a:cubicBezTo>
                  <a:pt x="-40166" y="566779"/>
                  <a:pt x="13196" y="469452"/>
                  <a:pt x="0" y="339785"/>
                </a:cubicBezTo>
                <a:cubicBezTo>
                  <a:pt x="-13196" y="210118"/>
                  <a:pt x="12238" y="14402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Balance</a:t>
            </a:r>
            <a:endParaRPr lang="en-US" sz="40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1042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7347301" cy="707886"/>
          </a:xfrm>
          <a:custGeom>
            <a:avLst/>
            <a:gdLst>
              <a:gd name="connsiteX0" fmla="*/ 0 w 7347301"/>
              <a:gd name="connsiteY0" fmla="*/ 0 h 707886"/>
              <a:gd name="connsiteX1" fmla="*/ 491704 w 7347301"/>
              <a:gd name="connsiteY1" fmla="*/ 0 h 707886"/>
              <a:gd name="connsiteX2" fmla="*/ 836462 w 7347301"/>
              <a:gd name="connsiteY2" fmla="*/ 0 h 707886"/>
              <a:gd name="connsiteX3" fmla="*/ 1548585 w 7347301"/>
              <a:gd name="connsiteY3" fmla="*/ 0 h 707886"/>
              <a:gd name="connsiteX4" fmla="*/ 2040289 w 7347301"/>
              <a:gd name="connsiteY4" fmla="*/ 0 h 707886"/>
              <a:gd name="connsiteX5" fmla="*/ 2531993 w 7347301"/>
              <a:gd name="connsiteY5" fmla="*/ 0 h 707886"/>
              <a:gd name="connsiteX6" fmla="*/ 3244116 w 7347301"/>
              <a:gd name="connsiteY6" fmla="*/ 0 h 707886"/>
              <a:gd name="connsiteX7" fmla="*/ 3662347 w 7347301"/>
              <a:gd name="connsiteY7" fmla="*/ 0 h 707886"/>
              <a:gd name="connsiteX8" fmla="*/ 4374470 w 7347301"/>
              <a:gd name="connsiteY8" fmla="*/ 0 h 707886"/>
              <a:gd name="connsiteX9" fmla="*/ 5086593 w 7347301"/>
              <a:gd name="connsiteY9" fmla="*/ 0 h 707886"/>
              <a:gd name="connsiteX10" fmla="*/ 5651770 w 7347301"/>
              <a:gd name="connsiteY10" fmla="*/ 0 h 707886"/>
              <a:gd name="connsiteX11" fmla="*/ 6363893 w 7347301"/>
              <a:gd name="connsiteY11" fmla="*/ 0 h 707886"/>
              <a:gd name="connsiteX12" fmla="*/ 6855597 w 7347301"/>
              <a:gd name="connsiteY12" fmla="*/ 0 h 707886"/>
              <a:gd name="connsiteX13" fmla="*/ 7347301 w 7347301"/>
              <a:gd name="connsiteY13" fmla="*/ 0 h 707886"/>
              <a:gd name="connsiteX14" fmla="*/ 7347301 w 7347301"/>
              <a:gd name="connsiteY14" fmla="*/ 361022 h 707886"/>
              <a:gd name="connsiteX15" fmla="*/ 7347301 w 7347301"/>
              <a:gd name="connsiteY15" fmla="*/ 707886 h 707886"/>
              <a:gd name="connsiteX16" fmla="*/ 6782124 w 7347301"/>
              <a:gd name="connsiteY16" fmla="*/ 707886 h 707886"/>
              <a:gd name="connsiteX17" fmla="*/ 6070001 w 7347301"/>
              <a:gd name="connsiteY17" fmla="*/ 707886 h 707886"/>
              <a:gd name="connsiteX18" fmla="*/ 5504824 w 7347301"/>
              <a:gd name="connsiteY18" fmla="*/ 707886 h 707886"/>
              <a:gd name="connsiteX19" fmla="*/ 5160066 w 7347301"/>
              <a:gd name="connsiteY19" fmla="*/ 707886 h 707886"/>
              <a:gd name="connsiteX20" fmla="*/ 4741835 w 7347301"/>
              <a:gd name="connsiteY20" fmla="*/ 707886 h 707886"/>
              <a:gd name="connsiteX21" fmla="*/ 4029712 w 7347301"/>
              <a:gd name="connsiteY21" fmla="*/ 707886 h 707886"/>
              <a:gd name="connsiteX22" fmla="*/ 3464535 w 7347301"/>
              <a:gd name="connsiteY22" fmla="*/ 707886 h 707886"/>
              <a:gd name="connsiteX23" fmla="*/ 3046304 w 7347301"/>
              <a:gd name="connsiteY23" fmla="*/ 707886 h 707886"/>
              <a:gd name="connsiteX24" fmla="*/ 2481127 w 7347301"/>
              <a:gd name="connsiteY24" fmla="*/ 707886 h 707886"/>
              <a:gd name="connsiteX25" fmla="*/ 2136369 w 7347301"/>
              <a:gd name="connsiteY25" fmla="*/ 707886 h 707886"/>
              <a:gd name="connsiteX26" fmla="*/ 1791611 w 7347301"/>
              <a:gd name="connsiteY26" fmla="*/ 707886 h 707886"/>
              <a:gd name="connsiteX27" fmla="*/ 1226434 w 7347301"/>
              <a:gd name="connsiteY27" fmla="*/ 707886 h 707886"/>
              <a:gd name="connsiteX28" fmla="*/ 808203 w 7347301"/>
              <a:gd name="connsiteY28" fmla="*/ 707886 h 707886"/>
              <a:gd name="connsiteX29" fmla="*/ 0 w 7347301"/>
              <a:gd name="connsiteY29" fmla="*/ 707886 h 707886"/>
              <a:gd name="connsiteX30" fmla="*/ 0 w 7347301"/>
              <a:gd name="connsiteY30" fmla="*/ 368101 h 707886"/>
              <a:gd name="connsiteX31" fmla="*/ 0 w 7347301"/>
              <a:gd name="connsiteY3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47301" h="707886" extrusionOk="0">
                <a:moveTo>
                  <a:pt x="0" y="0"/>
                </a:moveTo>
                <a:cubicBezTo>
                  <a:pt x="188798" y="-19100"/>
                  <a:pt x="383030" y="48024"/>
                  <a:pt x="491704" y="0"/>
                </a:cubicBezTo>
                <a:cubicBezTo>
                  <a:pt x="600378" y="-48024"/>
                  <a:pt x="728931" y="3335"/>
                  <a:pt x="836462" y="0"/>
                </a:cubicBezTo>
                <a:cubicBezTo>
                  <a:pt x="943993" y="-3335"/>
                  <a:pt x="1406008" y="13716"/>
                  <a:pt x="1548585" y="0"/>
                </a:cubicBezTo>
                <a:cubicBezTo>
                  <a:pt x="1691162" y="-13716"/>
                  <a:pt x="1888708" y="10002"/>
                  <a:pt x="2040289" y="0"/>
                </a:cubicBezTo>
                <a:cubicBezTo>
                  <a:pt x="2191870" y="-10002"/>
                  <a:pt x="2289188" y="30774"/>
                  <a:pt x="2531993" y="0"/>
                </a:cubicBezTo>
                <a:cubicBezTo>
                  <a:pt x="2774798" y="-30774"/>
                  <a:pt x="2981606" y="46023"/>
                  <a:pt x="3244116" y="0"/>
                </a:cubicBezTo>
                <a:cubicBezTo>
                  <a:pt x="3506626" y="-46023"/>
                  <a:pt x="3488773" y="23675"/>
                  <a:pt x="3662347" y="0"/>
                </a:cubicBezTo>
                <a:cubicBezTo>
                  <a:pt x="3835921" y="-23675"/>
                  <a:pt x="4059958" y="19956"/>
                  <a:pt x="4374470" y="0"/>
                </a:cubicBezTo>
                <a:cubicBezTo>
                  <a:pt x="4688982" y="-19956"/>
                  <a:pt x="4907526" y="47055"/>
                  <a:pt x="5086593" y="0"/>
                </a:cubicBezTo>
                <a:cubicBezTo>
                  <a:pt x="5265660" y="-47055"/>
                  <a:pt x="5519221" y="3854"/>
                  <a:pt x="5651770" y="0"/>
                </a:cubicBezTo>
                <a:cubicBezTo>
                  <a:pt x="5784319" y="-3854"/>
                  <a:pt x="6020801" y="3402"/>
                  <a:pt x="6363893" y="0"/>
                </a:cubicBezTo>
                <a:cubicBezTo>
                  <a:pt x="6706985" y="-3402"/>
                  <a:pt x="6693135" y="11157"/>
                  <a:pt x="6855597" y="0"/>
                </a:cubicBezTo>
                <a:cubicBezTo>
                  <a:pt x="7018059" y="-11157"/>
                  <a:pt x="7236673" y="44714"/>
                  <a:pt x="7347301" y="0"/>
                </a:cubicBezTo>
                <a:cubicBezTo>
                  <a:pt x="7366878" y="102742"/>
                  <a:pt x="7334070" y="276083"/>
                  <a:pt x="7347301" y="361022"/>
                </a:cubicBezTo>
                <a:cubicBezTo>
                  <a:pt x="7360532" y="445961"/>
                  <a:pt x="7330372" y="599201"/>
                  <a:pt x="7347301" y="707886"/>
                </a:cubicBezTo>
                <a:cubicBezTo>
                  <a:pt x="7219262" y="710489"/>
                  <a:pt x="6991192" y="694717"/>
                  <a:pt x="6782124" y="707886"/>
                </a:cubicBezTo>
                <a:cubicBezTo>
                  <a:pt x="6573056" y="721055"/>
                  <a:pt x="6231187" y="677936"/>
                  <a:pt x="6070001" y="707886"/>
                </a:cubicBezTo>
                <a:cubicBezTo>
                  <a:pt x="5908815" y="737836"/>
                  <a:pt x="5706137" y="642995"/>
                  <a:pt x="5504824" y="707886"/>
                </a:cubicBezTo>
                <a:cubicBezTo>
                  <a:pt x="5303511" y="772777"/>
                  <a:pt x="5241609" y="691155"/>
                  <a:pt x="5160066" y="707886"/>
                </a:cubicBezTo>
                <a:cubicBezTo>
                  <a:pt x="5078523" y="724617"/>
                  <a:pt x="4917891" y="691688"/>
                  <a:pt x="4741835" y="707886"/>
                </a:cubicBezTo>
                <a:cubicBezTo>
                  <a:pt x="4565779" y="724084"/>
                  <a:pt x="4305223" y="680826"/>
                  <a:pt x="4029712" y="707886"/>
                </a:cubicBezTo>
                <a:cubicBezTo>
                  <a:pt x="3754201" y="734946"/>
                  <a:pt x="3678896" y="653038"/>
                  <a:pt x="3464535" y="707886"/>
                </a:cubicBezTo>
                <a:cubicBezTo>
                  <a:pt x="3250174" y="762734"/>
                  <a:pt x="3138571" y="674751"/>
                  <a:pt x="3046304" y="707886"/>
                </a:cubicBezTo>
                <a:cubicBezTo>
                  <a:pt x="2954037" y="741021"/>
                  <a:pt x="2621895" y="698265"/>
                  <a:pt x="2481127" y="707886"/>
                </a:cubicBezTo>
                <a:cubicBezTo>
                  <a:pt x="2340359" y="717507"/>
                  <a:pt x="2229450" y="704494"/>
                  <a:pt x="2136369" y="707886"/>
                </a:cubicBezTo>
                <a:cubicBezTo>
                  <a:pt x="2043288" y="711278"/>
                  <a:pt x="1875193" y="699190"/>
                  <a:pt x="1791611" y="707886"/>
                </a:cubicBezTo>
                <a:cubicBezTo>
                  <a:pt x="1708029" y="716582"/>
                  <a:pt x="1389582" y="685529"/>
                  <a:pt x="1226434" y="707886"/>
                </a:cubicBezTo>
                <a:cubicBezTo>
                  <a:pt x="1063286" y="730243"/>
                  <a:pt x="902001" y="695842"/>
                  <a:pt x="808203" y="707886"/>
                </a:cubicBezTo>
                <a:cubicBezTo>
                  <a:pt x="714405" y="719930"/>
                  <a:pt x="164274" y="697578"/>
                  <a:pt x="0" y="707886"/>
                </a:cubicBezTo>
                <a:cubicBezTo>
                  <a:pt x="-35093" y="613484"/>
                  <a:pt x="11833" y="450171"/>
                  <a:pt x="0" y="368101"/>
                </a:cubicBezTo>
                <a:cubicBezTo>
                  <a:pt x="-11833" y="286031"/>
                  <a:pt x="20136" y="143542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Outcomes of Interest</a:t>
            </a:r>
            <a:endParaRPr lang="en-US" sz="4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EC8C6-A522-49C0-783C-3B557A8EAF5A}"/>
              </a:ext>
            </a:extLst>
          </p:cNvPr>
          <p:cNvSpPr txBox="1"/>
          <p:nvPr/>
        </p:nvSpPr>
        <p:spPr>
          <a:xfrm>
            <a:off x="383534" y="1069994"/>
            <a:ext cx="5294251" cy="4622804"/>
          </a:xfrm>
          <a:custGeom>
            <a:avLst/>
            <a:gdLst>
              <a:gd name="connsiteX0" fmla="*/ 0 w 5294251"/>
              <a:gd name="connsiteY0" fmla="*/ 0 h 4622804"/>
              <a:gd name="connsiteX1" fmla="*/ 535308 w 5294251"/>
              <a:gd name="connsiteY1" fmla="*/ 0 h 4622804"/>
              <a:gd name="connsiteX2" fmla="*/ 964730 w 5294251"/>
              <a:gd name="connsiteY2" fmla="*/ 0 h 4622804"/>
              <a:gd name="connsiteX3" fmla="*/ 1658865 w 5294251"/>
              <a:gd name="connsiteY3" fmla="*/ 0 h 4622804"/>
              <a:gd name="connsiteX4" fmla="*/ 2194173 w 5294251"/>
              <a:gd name="connsiteY4" fmla="*/ 0 h 4622804"/>
              <a:gd name="connsiteX5" fmla="*/ 2729481 w 5294251"/>
              <a:gd name="connsiteY5" fmla="*/ 0 h 4622804"/>
              <a:gd name="connsiteX6" fmla="*/ 3423616 w 5294251"/>
              <a:gd name="connsiteY6" fmla="*/ 0 h 4622804"/>
              <a:gd name="connsiteX7" fmla="*/ 3905981 w 5294251"/>
              <a:gd name="connsiteY7" fmla="*/ 0 h 4622804"/>
              <a:gd name="connsiteX8" fmla="*/ 4600116 w 5294251"/>
              <a:gd name="connsiteY8" fmla="*/ 0 h 4622804"/>
              <a:gd name="connsiteX9" fmla="*/ 5294251 w 5294251"/>
              <a:gd name="connsiteY9" fmla="*/ 0 h 4622804"/>
              <a:gd name="connsiteX10" fmla="*/ 5294251 w 5294251"/>
              <a:gd name="connsiteY10" fmla="*/ 577851 h 4622804"/>
              <a:gd name="connsiteX11" fmla="*/ 5294251 w 5294251"/>
              <a:gd name="connsiteY11" fmla="*/ 1155701 h 4622804"/>
              <a:gd name="connsiteX12" fmla="*/ 5294251 w 5294251"/>
              <a:gd name="connsiteY12" fmla="*/ 1779780 h 4622804"/>
              <a:gd name="connsiteX13" fmla="*/ 5294251 w 5294251"/>
              <a:gd name="connsiteY13" fmla="*/ 2218946 h 4622804"/>
              <a:gd name="connsiteX14" fmla="*/ 5294251 w 5294251"/>
              <a:gd name="connsiteY14" fmla="*/ 2796796 h 4622804"/>
              <a:gd name="connsiteX15" fmla="*/ 5294251 w 5294251"/>
              <a:gd name="connsiteY15" fmla="*/ 3374647 h 4622804"/>
              <a:gd name="connsiteX16" fmla="*/ 5294251 w 5294251"/>
              <a:gd name="connsiteY16" fmla="*/ 3952497 h 4622804"/>
              <a:gd name="connsiteX17" fmla="*/ 5294251 w 5294251"/>
              <a:gd name="connsiteY17" fmla="*/ 4622804 h 4622804"/>
              <a:gd name="connsiteX18" fmla="*/ 4653058 w 5294251"/>
              <a:gd name="connsiteY18" fmla="*/ 4622804 h 4622804"/>
              <a:gd name="connsiteX19" fmla="*/ 4223636 w 5294251"/>
              <a:gd name="connsiteY19" fmla="*/ 4622804 h 4622804"/>
              <a:gd name="connsiteX20" fmla="*/ 3741271 w 5294251"/>
              <a:gd name="connsiteY20" fmla="*/ 4622804 h 4622804"/>
              <a:gd name="connsiteX21" fmla="*/ 3047136 w 5294251"/>
              <a:gd name="connsiteY21" fmla="*/ 4622804 h 4622804"/>
              <a:gd name="connsiteX22" fmla="*/ 2458885 w 5294251"/>
              <a:gd name="connsiteY22" fmla="*/ 4622804 h 4622804"/>
              <a:gd name="connsiteX23" fmla="*/ 1976520 w 5294251"/>
              <a:gd name="connsiteY23" fmla="*/ 4622804 h 4622804"/>
              <a:gd name="connsiteX24" fmla="*/ 1388270 w 5294251"/>
              <a:gd name="connsiteY24" fmla="*/ 4622804 h 4622804"/>
              <a:gd name="connsiteX25" fmla="*/ 958848 w 5294251"/>
              <a:gd name="connsiteY25" fmla="*/ 4622804 h 4622804"/>
              <a:gd name="connsiteX26" fmla="*/ 529425 w 5294251"/>
              <a:gd name="connsiteY26" fmla="*/ 4622804 h 4622804"/>
              <a:gd name="connsiteX27" fmla="*/ 0 w 5294251"/>
              <a:gd name="connsiteY27" fmla="*/ 4622804 h 4622804"/>
              <a:gd name="connsiteX28" fmla="*/ 0 w 5294251"/>
              <a:gd name="connsiteY28" fmla="*/ 4137410 h 4622804"/>
              <a:gd name="connsiteX29" fmla="*/ 0 w 5294251"/>
              <a:gd name="connsiteY29" fmla="*/ 3467103 h 4622804"/>
              <a:gd name="connsiteX30" fmla="*/ 0 w 5294251"/>
              <a:gd name="connsiteY30" fmla="*/ 2935481 h 4622804"/>
              <a:gd name="connsiteX31" fmla="*/ 0 w 5294251"/>
              <a:gd name="connsiteY31" fmla="*/ 2496314 h 4622804"/>
              <a:gd name="connsiteX32" fmla="*/ 0 w 5294251"/>
              <a:gd name="connsiteY32" fmla="*/ 1872236 h 4622804"/>
              <a:gd name="connsiteX33" fmla="*/ 0 w 5294251"/>
              <a:gd name="connsiteY33" fmla="*/ 1386841 h 4622804"/>
              <a:gd name="connsiteX34" fmla="*/ 0 w 5294251"/>
              <a:gd name="connsiteY34" fmla="*/ 762763 h 4622804"/>
              <a:gd name="connsiteX35" fmla="*/ 0 w 5294251"/>
              <a:gd name="connsiteY35" fmla="*/ 0 h 462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94251" h="4622804" extrusionOk="0">
                <a:moveTo>
                  <a:pt x="0" y="0"/>
                </a:moveTo>
                <a:cubicBezTo>
                  <a:pt x="205582" y="-58343"/>
                  <a:pt x="313974" y="11876"/>
                  <a:pt x="535308" y="0"/>
                </a:cubicBezTo>
                <a:cubicBezTo>
                  <a:pt x="756642" y="-11876"/>
                  <a:pt x="763012" y="46137"/>
                  <a:pt x="964730" y="0"/>
                </a:cubicBezTo>
                <a:cubicBezTo>
                  <a:pt x="1166448" y="-46137"/>
                  <a:pt x="1452173" y="57198"/>
                  <a:pt x="1658865" y="0"/>
                </a:cubicBezTo>
                <a:cubicBezTo>
                  <a:pt x="1865558" y="-57198"/>
                  <a:pt x="2065117" y="26478"/>
                  <a:pt x="2194173" y="0"/>
                </a:cubicBezTo>
                <a:cubicBezTo>
                  <a:pt x="2323229" y="-26478"/>
                  <a:pt x="2465323" y="56971"/>
                  <a:pt x="2729481" y="0"/>
                </a:cubicBezTo>
                <a:cubicBezTo>
                  <a:pt x="2993639" y="-56971"/>
                  <a:pt x="3085028" y="26946"/>
                  <a:pt x="3423616" y="0"/>
                </a:cubicBezTo>
                <a:cubicBezTo>
                  <a:pt x="3762204" y="-26946"/>
                  <a:pt x="3696449" y="10737"/>
                  <a:pt x="3905981" y="0"/>
                </a:cubicBezTo>
                <a:cubicBezTo>
                  <a:pt x="4115514" y="-10737"/>
                  <a:pt x="4253561" y="44830"/>
                  <a:pt x="4600116" y="0"/>
                </a:cubicBezTo>
                <a:cubicBezTo>
                  <a:pt x="4946671" y="-44830"/>
                  <a:pt x="5031173" y="18572"/>
                  <a:pt x="5294251" y="0"/>
                </a:cubicBezTo>
                <a:cubicBezTo>
                  <a:pt x="5303211" y="225129"/>
                  <a:pt x="5289231" y="337906"/>
                  <a:pt x="5294251" y="577851"/>
                </a:cubicBezTo>
                <a:cubicBezTo>
                  <a:pt x="5299271" y="817796"/>
                  <a:pt x="5260060" y="971050"/>
                  <a:pt x="5294251" y="1155701"/>
                </a:cubicBezTo>
                <a:cubicBezTo>
                  <a:pt x="5328442" y="1340352"/>
                  <a:pt x="5276717" y="1533191"/>
                  <a:pt x="5294251" y="1779780"/>
                </a:cubicBezTo>
                <a:cubicBezTo>
                  <a:pt x="5311785" y="2026369"/>
                  <a:pt x="5289692" y="2118572"/>
                  <a:pt x="5294251" y="2218946"/>
                </a:cubicBezTo>
                <a:cubicBezTo>
                  <a:pt x="5298810" y="2319320"/>
                  <a:pt x="5285438" y="2609667"/>
                  <a:pt x="5294251" y="2796796"/>
                </a:cubicBezTo>
                <a:cubicBezTo>
                  <a:pt x="5303064" y="2983925"/>
                  <a:pt x="5268898" y="3166375"/>
                  <a:pt x="5294251" y="3374647"/>
                </a:cubicBezTo>
                <a:cubicBezTo>
                  <a:pt x="5319604" y="3582919"/>
                  <a:pt x="5225596" y="3728207"/>
                  <a:pt x="5294251" y="3952497"/>
                </a:cubicBezTo>
                <a:cubicBezTo>
                  <a:pt x="5362906" y="4176787"/>
                  <a:pt x="5256661" y="4370200"/>
                  <a:pt x="5294251" y="4622804"/>
                </a:cubicBezTo>
                <a:cubicBezTo>
                  <a:pt x="5102693" y="4672686"/>
                  <a:pt x="4826969" y="4576788"/>
                  <a:pt x="4653058" y="4622804"/>
                </a:cubicBezTo>
                <a:cubicBezTo>
                  <a:pt x="4479147" y="4668820"/>
                  <a:pt x="4422158" y="4585548"/>
                  <a:pt x="4223636" y="4622804"/>
                </a:cubicBezTo>
                <a:cubicBezTo>
                  <a:pt x="4025114" y="4660060"/>
                  <a:pt x="3906741" y="4566026"/>
                  <a:pt x="3741271" y="4622804"/>
                </a:cubicBezTo>
                <a:cubicBezTo>
                  <a:pt x="3575801" y="4679582"/>
                  <a:pt x="3386176" y="4553117"/>
                  <a:pt x="3047136" y="4622804"/>
                </a:cubicBezTo>
                <a:cubicBezTo>
                  <a:pt x="2708096" y="4692491"/>
                  <a:pt x="2593523" y="4620312"/>
                  <a:pt x="2458885" y="4622804"/>
                </a:cubicBezTo>
                <a:cubicBezTo>
                  <a:pt x="2324247" y="4625296"/>
                  <a:pt x="2122158" y="4601236"/>
                  <a:pt x="1976520" y="4622804"/>
                </a:cubicBezTo>
                <a:cubicBezTo>
                  <a:pt x="1830883" y="4644372"/>
                  <a:pt x="1529143" y="4584060"/>
                  <a:pt x="1388270" y="4622804"/>
                </a:cubicBezTo>
                <a:cubicBezTo>
                  <a:pt x="1247397" y="4661548"/>
                  <a:pt x="1123445" y="4602848"/>
                  <a:pt x="958848" y="4622804"/>
                </a:cubicBezTo>
                <a:cubicBezTo>
                  <a:pt x="794251" y="4642760"/>
                  <a:pt x="696956" y="4583099"/>
                  <a:pt x="529425" y="4622804"/>
                </a:cubicBezTo>
                <a:cubicBezTo>
                  <a:pt x="361894" y="4662509"/>
                  <a:pt x="229926" y="4604986"/>
                  <a:pt x="0" y="4622804"/>
                </a:cubicBezTo>
                <a:cubicBezTo>
                  <a:pt x="-52600" y="4419835"/>
                  <a:pt x="14979" y="4296019"/>
                  <a:pt x="0" y="4137410"/>
                </a:cubicBezTo>
                <a:cubicBezTo>
                  <a:pt x="-14979" y="3978801"/>
                  <a:pt x="21521" y="3741695"/>
                  <a:pt x="0" y="3467103"/>
                </a:cubicBezTo>
                <a:cubicBezTo>
                  <a:pt x="-21521" y="3192511"/>
                  <a:pt x="33632" y="3160917"/>
                  <a:pt x="0" y="2935481"/>
                </a:cubicBezTo>
                <a:cubicBezTo>
                  <a:pt x="-33632" y="2710045"/>
                  <a:pt x="13219" y="2650478"/>
                  <a:pt x="0" y="2496314"/>
                </a:cubicBezTo>
                <a:cubicBezTo>
                  <a:pt x="-13219" y="2342150"/>
                  <a:pt x="26273" y="2068043"/>
                  <a:pt x="0" y="1872236"/>
                </a:cubicBezTo>
                <a:cubicBezTo>
                  <a:pt x="-26273" y="1676429"/>
                  <a:pt x="10093" y="1536470"/>
                  <a:pt x="0" y="1386841"/>
                </a:cubicBezTo>
                <a:cubicBezTo>
                  <a:pt x="-10093" y="1237213"/>
                  <a:pt x="16508" y="990531"/>
                  <a:pt x="0" y="762763"/>
                </a:cubicBezTo>
                <a:cubicBezTo>
                  <a:pt x="-16508" y="534995"/>
                  <a:pt x="80355" y="257737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Structural Outcomes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>
                <a:latin typeface=""/>
              </a:rPr>
              <a:t>Intensity:</a:t>
            </a:r>
            <a:r>
              <a:rPr lang="en-US" sz="2400" dirty="0">
                <a:latin typeface=""/>
              </a:rPr>
              <a:t> Comments &amp; Threads</a:t>
            </a:r>
            <a:endParaRPr lang="en-US" sz="2400" b="1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Engagement: </a:t>
            </a:r>
            <a:r>
              <a:rPr lang="en-US" sz="2400" dirty="0">
                <a:latin typeface=""/>
              </a:rPr>
              <a:t>Users &amp; Replies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"/>
            </a:endParaRPr>
          </a:p>
          <a:p>
            <a:pPr>
              <a:lnSpc>
                <a:spcPct val="80000"/>
              </a:lnSpc>
            </a:pPr>
            <a:endParaRPr lang="en-US" sz="24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b="1" dirty="0">
                <a:latin typeface=""/>
              </a:rPr>
              <a:t>☐</a:t>
            </a:r>
            <a:r>
              <a:rPr lang="en-US" sz="3200" dirty="0">
                <a:latin typeface=""/>
              </a:rPr>
              <a:t> </a:t>
            </a:r>
            <a:r>
              <a:rPr lang="en-US" sz="3200" b="1" dirty="0">
                <a:latin typeface=""/>
              </a:rPr>
              <a:t>Content Outcomes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┣ </a:t>
            </a:r>
            <a:r>
              <a:rPr lang="en-US" sz="2400" b="1" dirty="0" err="1">
                <a:latin typeface=""/>
              </a:rPr>
              <a:t>Sensetive</a:t>
            </a:r>
            <a:r>
              <a:rPr lang="en-US" sz="2400" b="1" dirty="0">
                <a:latin typeface=""/>
              </a:rPr>
              <a:t> Topics</a:t>
            </a:r>
          </a:p>
          <a:p>
            <a:pPr>
              <a:lnSpc>
                <a:spcPct val="50000"/>
              </a:lnSpc>
            </a:pPr>
            <a:r>
              <a:rPr lang="en-US" sz="3200" dirty="0">
                <a:latin typeface=""/>
              </a:rPr>
              <a:t>┃ </a:t>
            </a:r>
            <a:r>
              <a:rPr lang="en-US" sz="2000" dirty="0">
                <a:latin typeface=""/>
              </a:rPr>
              <a:t>Political Opposition, Economy</a:t>
            </a:r>
          </a:p>
          <a:p>
            <a:pPr>
              <a:lnSpc>
                <a:spcPct val="50000"/>
              </a:lnSpc>
            </a:pPr>
            <a:r>
              <a:rPr lang="en-US" sz="3200" dirty="0">
                <a:latin typeface=""/>
              </a:rPr>
              <a:t>┃ </a:t>
            </a:r>
            <a:r>
              <a:rPr lang="en-US" sz="2000" dirty="0">
                <a:latin typeface=""/>
              </a:rPr>
              <a:t>in Crisis, War in Ukraine </a:t>
            </a:r>
            <a:endParaRPr lang="en-US" sz="2000" b="1" i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"/>
              </a:rPr>
              <a:t>┗ </a:t>
            </a:r>
            <a:r>
              <a:rPr lang="en-US" sz="2400" b="1" dirty="0">
                <a:latin typeface=""/>
              </a:rPr>
              <a:t>Agenda Promotion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"/>
              </a:rPr>
              <a:t>        NATO </a:t>
            </a:r>
            <a:r>
              <a:rPr lang="en-US" sz="2000" dirty="0" err="1">
                <a:latin typeface=""/>
              </a:rPr>
              <a:t>Aggresion</a:t>
            </a:r>
            <a:endParaRPr lang="en-US" sz="2000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"/>
              </a:rPr>
              <a:t>        Putin’s Foreign Policy Success</a:t>
            </a:r>
            <a:endParaRPr lang="en-US" sz="2000" b="1" dirty="0">
              <a:latin typeface="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"/>
              </a:rPr>
              <a:t> </a:t>
            </a:r>
            <a:endParaRPr lang="en-US" sz="3200" dirty="0">
              <a:latin typeface="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2E262E-F4AD-FE10-C2BE-9F45B92A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9994"/>
            <a:ext cx="6705600" cy="3618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D21362-9042-E9DD-5427-73C58C0B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744" y="5788006"/>
            <a:ext cx="9784139" cy="576454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363755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29597" cy="707886"/>
          </a:xfrm>
          <a:custGeom>
            <a:avLst/>
            <a:gdLst>
              <a:gd name="connsiteX0" fmla="*/ 0 w 8929597"/>
              <a:gd name="connsiteY0" fmla="*/ 0 h 707886"/>
              <a:gd name="connsiteX1" fmla="*/ 506010 w 8929597"/>
              <a:gd name="connsiteY1" fmla="*/ 0 h 707886"/>
              <a:gd name="connsiteX2" fmla="*/ 833429 w 8929597"/>
              <a:gd name="connsiteY2" fmla="*/ 0 h 707886"/>
              <a:gd name="connsiteX3" fmla="*/ 1607327 w 8929597"/>
              <a:gd name="connsiteY3" fmla="*/ 0 h 707886"/>
              <a:gd name="connsiteX4" fmla="*/ 2113338 w 8929597"/>
              <a:gd name="connsiteY4" fmla="*/ 0 h 707886"/>
              <a:gd name="connsiteX5" fmla="*/ 2619348 w 8929597"/>
              <a:gd name="connsiteY5" fmla="*/ 0 h 707886"/>
              <a:gd name="connsiteX6" fmla="*/ 3393247 w 8929597"/>
              <a:gd name="connsiteY6" fmla="*/ 0 h 707886"/>
              <a:gd name="connsiteX7" fmla="*/ 3809961 w 8929597"/>
              <a:gd name="connsiteY7" fmla="*/ 0 h 707886"/>
              <a:gd name="connsiteX8" fmla="*/ 4583860 w 8929597"/>
              <a:gd name="connsiteY8" fmla="*/ 0 h 707886"/>
              <a:gd name="connsiteX9" fmla="*/ 5357758 w 8929597"/>
              <a:gd name="connsiteY9" fmla="*/ 0 h 707886"/>
              <a:gd name="connsiteX10" fmla="*/ 5953065 w 8929597"/>
              <a:gd name="connsiteY10" fmla="*/ 0 h 707886"/>
              <a:gd name="connsiteX11" fmla="*/ 6726963 w 8929597"/>
              <a:gd name="connsiteY11" fmla="*/ 0 h 707886"/>
              <a:gd name="connsiteX12" fmla="*/ 7232974 w 8929597"/>
              <a:gd name="connsiteY12" fmla="*/ 0 h 707886"/>
              <a:gd name="connsiteX13" fmla="*/ 7738984 w 8929597"/>
              <a:gd name="connsiteY13" fmla="*/ 0 h 707886"/>
              <a:gd name="connsiteX14" fmla="*/ 8423587 w 8929597"/>
              <a:gd name="connsiteY14" fmla="*/ 0 h 707886"/>
              <a:gd name="connsiteX15" fmla="*/ 8929597 w 8929597"/>
              <a:gd name="connsiteY15" fmla="*/ 0 h 707886"/>
              <a:gd name="connsiteX16" fmla="*/ 8929597 w 8929597"/>
              <a:gd name="connsiteY16" fmla="*/ 368101 h 707886"/>
              <a:gd name="connsiteX17" fmla="*/ 8929597 w 8929597"/>
              <a:gd name="connsiteY17" fmla="*/ 707886 h 707886"/>
              <a:gd name="connsiteX18" fmla="*/ 8244995 w 8929597"/>
              <a:gd name="connsiteY18" fmla="*/ 707886 h 707886"/>
              <a:gd name="connsiteX19" fmla="*/ 7917576 w 8929597"/>
              <a:gd name="connsiteY19" fmla="*/ 707886 h 707886"/>
              <a:gd name="connsiteX20" fmla="*/ 7500861 w 8929597"/>
              <a:gd name="connsiteY20" fmla="*/ 707886 h 707886"/>
              <a:gd name="connsiteX21" fmla="*/ 6726963 w 8929597"/>
              <a:gd name="connsiteY21" fmla="*/ 707886 h 707886"/>
              <a:gd name="connsiteX22" fmla="*/ 6131657 w 8929597"/>
              <a:gd name="connsiteY22" fmla="*/ 707886 h 707886"/>
              <a:gd name="connsiteX23" fmla="*/ 5714942 w 8929597"/>
              <a:gd name="connsiteY23" fmla="*/ 707886 h 707886"/>
              <a:gd name="connsiteX24" fmla="*/ 5119636 w 8929597"/>
              <a:gd name="connsiteY24" fmla="*/ 707886 h 707886"/>
              <a:gd name="connsiteX25" fmla="*/ 4792217 w 8929597"/>
              <a:gd name="connsiteY25" fmla="*/ 707886 h 707886"/>
              <a:gd name="connsiteX26" fmla="*/ 4464799 w 8929597"/>
              <a:gd name="connsiteY26" fmla="*/ 707886 h 707886"/>
              <a:gd name="connsiteX27" fmla="*/ 3869492 w 8929597"/>
              <a:gd name="connsiteY27" fmla="*/ 707886 h 707886"/>
              <a:gd name="connsiteX28" fmla="*/ 3452778 w 8929597"/>
              <a:gd name="connsiteY28" fmla="*/ 707886 h 707886"/>
              <a:gd name="connsiteX29" fmla="*/ 2768175 w 8929597"/>
              <a:gd name="connsiteY29" fmla="*/ 707886 h 707886"/>
              <a:gd name="connsiteX30" fmla="*/ 2351461 w 8929597"/>
              <a:gd name="connsiteY30" fmla="*/ 707886 h 707886"/>
              <a:gd name="connsiteX31" fmla="*/ 1666858 w 8929597"/>
              <a:gd name="connsiteY31" fmla="*/ 707886 h 707886"/>
              <a:gd name="connsiteX32" fmla="*/ 1339440 w 8929597"/>
              <a:gd name="connsiteY32" fmla="*/ 707886 h 707886"/>
              <a:gd name="connsiteX33" fmla="*/ 654837 w 8929597"/>
              <a:gd name="connsiteY33" fmla="*/ 707886 h 707886"/>
              <a:gd name="connsiteX34" fmla="*/ 0 w 8929597"/>
              <a:gd name="connsiteY34" fmla="*/ 707886 h 707886"/>
              <a:gd name="connsiteX35" fmla="*/ 0 w 8929597"/>
              <a:gd name="connsiteY35" fmla="*/ 375180 h 707886"/>
              <a:gd name="connsiteX36" fmla="*/ 0 w 8929597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29597" h="707886" extrusionOk="0">
                <a:moveTo>
                  <a:pt x="0" y="0"/>
                </a:moveTo>
                <a:cubicBezTo>
                  <a:pt x="172771" y="-56360"/>
                  <a:pt x="368377" y="59124"/>
                  <a:pt x="506010" y="0"/>
                </a:cubicBezTo>
                <a:cubicBezTo>
                  <a:pt x="643643" y="-59124"/>
                  <a:pt x="718016" y="38069"/>
                  <a:pt x="833429" y="0"/>
                </a:cubicBezTo>
                <a:cubicBezTo>
                  <a:pt x="948842" y="-38069"/>
                  <a:pt x="1236331" y="86586"/>
                  <a:pt x="1607327" y="0"/>
                </a:cubicBezTo>
                <a:cubicBezTo>
                  <a:pt x="1978323" y="-86586"/>
                  <a:pt x="1930068" y="2861"/>
                  <a:pt x="2113338" y="0"/>
                </a:cubicBezTo>
                <a:cubicBezTo>
                  <a:pt x="2296608" y="-2861"/>
                  <a:pt x="2406551" y="40219"/>
                  <a:pt x="2619348" y="0"/>
                </a:cubicBezTo>
                <a:cubicBezTo>
                  <a:pt x="2832145" y="-40219"/>
                  <a:pt x="3092204" y="81010"/>
                  <a:pt x="3393247" y="0"/>
                </a:cubicBezTo>
                <a:cubicBezTo>
                  <a:pt x="3694290" y="-81010"/>
                  <a:pt x="3650743" y="37717"/>
                  <a:pt x="3809961" y="0"/>
                </a:cubicBezTo>
                <a:cubicBezTo>
                  <a:pt x="3969179" y="-37717"/>
                  <a:pt x="4232574" y="38211"/>
                  <a:pt x="4583860" y="0"/>
                </a:cubicBezTo>
                <a:cubicBezTo>
                  <a:pt x="4935146" y="-38211"/>
                  <a:pt x="5038868" y="45521"/>
                  <a:pt x="5357758" y="0"/>
                </a:cubicBezTo>
                <a:cubicBezTo>
                  <a:pt x="5676648" y="-45521"/>
                  <a:pt x="5769553" y="63152"/>
                  <a:pt x="5953065" y="0"/>
                </a:cubicBezTo>
                <a:cubicBezTo>
                  <a:pt x="6136577" y="-63152"/>
                  <a:pt x="6438852" y="82759"/>
                  <a:pt x="6726963" y="0"/>
                </a:cubicBezTo>
                <a:cubicBezTo>
                  <a:pt x="7015074" y="-82759"/>
                  <a:pt x="6993431" y="4940"/>
                  <a:pt x="7232974" y="0"/>
                </a:cubicBezTo>
                <a:cubicBezTo>
                  <a:pt x="7472517" y="-4940"/>
                  <a:pt x="7609853" y="23047"/>
                  <a:pt x="7738984" y="0"/>
                </a:cubicBezTo>
                <a:cubicBezTo>
                  <a:pt x="7868115" y="-23047"/>
                  <a:pt x="8227452" y="32433"/>
                  <a:pt x="8423587" y="0"/>
                </a:cubicBezTo>
                <a:cubicBezTo>
                  <a:pt x="8619722" y="-32433"/>
                  <a:pt x="8734415" y="35125"/>
                  <a:pt x="8929597" y="0"/>
                </a:cubicBezTo>
                <a:cubicBezTo>
                  <a:pt x="8930483" y="114642"/>
                  <a:pt x="8887217" y="246315"/>
                  <a:pt x="8929597" y="368101"/>
                </a:cubicBezTo>
                <a:cubicBezTo>
                  <a:pt x="8971977" y="489887"/>
                  <a:pt x="8891972" y="599132"/>
                  <a:pt x="8929597" y="707886"/>
                </a:cubicBezTo>
                <a:cubicBezTo>
                  <a:pt x="8638581" y="723061"/>
                  <a:pt x="8385031" y="631281"/>
                  <a:pt x="8244995" y="707886"/>
                </a:cubicBezTo>
                <a:cubicBezTo>
                  <a:pt x="8104959" y="784491"/>
                  <a:pt x="8072511" y="689652"/>
                  <a:pt x="7917576" y="707886"/>
                </a:cubicBezTo>
                <a:cubicBezTo>
                  <a:pt x="7762641" y="726120"/>
                  <a:pt x="7585255" y="699289"/>
                  <a:pt x="7500861" y="707886"/>
                </a:cubicBezTo>
                <a:cubicBezTo>
                  <a:pt x="7416467" y="716483"/>
                  <a:pt x="6974870" y="686861"/>
                  <a:pt x="6726963" y="707886"/>
                </a:cubicBezTo>
                <a:cubicBezTo>
                  <a:pt x="6479056" y="728911"/>
                  <a:pt x="6414341" y="676905"/>
                  <a:pt x="6131657" y="707886"/>
                </a:cubicBezTo>
                <a:cubicBezTo>
                  <a:pt x="5848973" y="738867"/>
                  <a:pt x="5839039" y="674720"/>
                  <a:pt x="5714942" y="707886"/>
                </a:cubicBezTo>
                <a:cubicBezTo>
                  <a:pt x="5590845" y="741052"/>
                  <a:pt x="5358869" y="669981"/>
                  <a:pt x="5119636" y="707886"/>
                </a:cubicBezTo>
                <a:cubicBezTo>
                  <a:pt x="4880403" y="745791"/>
                  <a:pt x="4863764" y="693075"/>
                  <a:pt x="4792217" y="707886"/>
                </a:cubicBezTo>
                <a:cubicBezTo>
                  <a:pt x="4720670" y="722697"/>
                  <a:pt x="4619022" y="673124"/>
                  <a:pt x="4464799" y="707886"/>
                </a:cubicBezTo>
                <a:cubicBezTo>
                  <a:pt x="4310576" y="742648"/>
                  <a:pt x="4027162" y="674326"/>
                  <a:pt x="3869492" y="707886"/>
                </a:cubicBezTo>
                <a:cubicBezTo>
                  <a:pt x="3711822" y="741446"/>
                  <a:pt x="3633057" y="663181"/>
                  <a:pt x="3452778" y="707886"/>
                </a:cubicBezTo>
                <a:cubicBezTo>
                  <a:pt x="3272499" y="752591"/>
                  <a:pt x="2973407" y="647166"/>
                  <a:pt x="2768175" y="707886"/>
                </a:cubicBezTo>
                <a:cubicBezTo>
                  <a:pt x="2562943" y="768606"/>
                  <a:pt x="2497973" y="665708"/>
                  <a:pt x="2351461" y="707886"/>
                </a:cubicBezTo>
                <a:cubicBezTo>
                  <a:pt x="2204949" y="750064"/>
                  <a:pt x="1883764" y="703639"/>
                  <a:pt x="1666858" y="707886"/>
                </a:cubicBezTo>
                <a:cubicBezTo>
                  <a:pt x="1449952" y="712133"/>
                  <a:pt x="1415532" y="694663"/>
                  <a:pt x="1339440" y="707886"/>
                </a:cubicBezTo>
                <a:cubicBezTo>
                  <a:pt x="1263348" y="721109"/>
                  <a:pt x="821053" y="626083"/>
                  <a:pt x="654837" y="707886"/>
                </a:cubicBezTo>
                <a:cubicBezTo>
                  <a:pt x="488621" y="789689"/>
                  <a:pt x="298100" y="672450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Results–1: Structural Outcomes</a:t>
            </a:r>
            <a:endParaRPr lang="en-US" sz="4000" dirty="0">
              <a:latin typeface=""/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2D38404-90C3-100C-AE7A-0FE43BB6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34" y="1301261"/>
            <a:ext cx="11875532" cy="42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7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B36AD0-E41F-3168-C5F5-AB1418932768}"/>
              </a:ext>
            </a:extLst>
          </p:cNvPr>
          <p:cNvSpPr txBox="1"/>
          <p:nvPr/>
        </p:nvSpPr>
        <p:spPr>
          <a:xfrm>
            <a:off x="267156" y="177442"/>
            <a:ext cx="8929597" cy="707886"/>
          </a:xfrm>
          <a:custGeom>
            <a:avLst/>
            <a:gdLst>
              <a:gd name="connsiteX0" fmla="*/ 0 w 8929597"/>
              <a:gd name="connsiteY0" fmla="*/ 0 h 707886"/>
              <a:gd name="connsiteX1" fmla="*/ 506010 w 8929597"/>
              <a:gd name="connsiteY1" fmla="*/ 0 h 707886"/>
              <a:gd name="connsiteX2" fmla="*/ 833429 w 8929597"/>
              <a:gd name="connsiteY2" fmla="*/ 0 h 707886"/>
              <a:gd name="connsiteX3" fmla="*/ 1607327 w 8929597"/>
              <a:gd name="connsiteY3" fmla="*/ 0 h 707886"/>
              <a:gd name="connsiteX4" fmla="*/ 2113338 w 8929597"/>
              <a:gd name="connsiteY4" fmla="*/ 0 h 707886"/>
              <a:gd name="connsiteX5" fmla="*/ 2619348 w 8929597"/>
              <a:gd name="connsiteY5" fmla="*/ 0 h 707886"/>
              <a:gd name="connsiteX6" fmla="*/ 3393247 w 8929597"/>
              <a:gd name="connsiteY6" fmla="*/ 0 h 707886"/>
              <a:gd name="connsiteX7" fmla="*/ 3809961 w 8929597"/>
              <a:gd name="connsiteY7" fmla="*/ 0 h 707886"/>
              <a:gd name="connsiteX8" fmla="*/ 4583860 w 8929597"/>
              <a:gd name="connsiteY8" fmla="*/ 0 h 707886"/>
              <a:gd name="connsiteX9" fmla="*/ 5357758 w 8929597"/>
              <a:gd name="connsiteY9" fmla="*/ 0 h 707886"/>
              <a:gd name="connsiteX10" fmla="*/ 5953065 w 8929597"/>
              <a:gd name="connsiteY10" fmla="*/ 0 h 707886"/>
              <a:gd name="connsiteX11" fmla="*/ 6726963 w 8929597"/>
              <a:gd name="connsiteY11" fmla="*/ 0 h 707886"/>
              <a:gd name="connsiteX12" fmla="*/ 7232974 w 8929597"/>
              <a:gd name="connsiteY12" fmla="*/ 0 h 707886"/>
              <a:gd name="connsiteX13" fmla="*/ 7738984 w 8929597"/>
              <a:gd name="connsiteY13" fmla="*/ 0 h 707886"/>
              <a:gd name="connsiteX14" fmla="*/ 8423587 w 8929597"/>
              <a:gd name="connsiteY14" fmla="*/ 0 h 707886"/>
              <a:gd name="connsiteX15" fmla="*/ 8929597 w 8929597"/>
              <a:gd name="connsiteY15" fmla="*/ 0 h 707886"/>
              <a:gd name="connsiteX16" fmla="*/ 8929597 w 8929597"/>
              <a:gd name="connsiteY16" fmla="*/ 368101 h 707886"/>
              <a:gd name="connsiteX17" fmla="*/ 8929597 w 8929597"/>
              <a:gd name="connsiteY17" fmla="*/ 707886 h 707886"/>
              <a:gd name="connsiteX18" fmla="*/ 8244995 w 8929597"/>
              <a:gd name="connsiteY18" fmla="*/ 707886 h 707886"/>
              <a:gd name="connsiteX19" fmla="*/ 7917576 w 8929597"/>
              <a:gd name="connsiteY19" fmla="*/ 707886 h 707886"/>
              <a:gd name="connsiteX20" fmla="*/ 7500861 w 8929597"/>
              <a:gd name="connsiteY20" fmla="*/ 707886 h 707886"/>
              <a:gd name="connsiteX21" fmla="*/ 6726963 w 8929597"/>
              <a:gd name="connsiteY21" fmla="*/ 707886 h 707886"/>
              <a:gd name="connsiteX22" fmla="*/ 6131657 w 8929597"/>
              <a:gd name="connsiteY22" fmla="*/ 707886 h 707886"/>
              <a:gd name="connsiteX23" fmla="*/ 5714942 w 8929597"/>
              <a:gd name="connsiteY23" fmla="*/ 707886 h 707886"/>
              <a:gd name="connsiteX24" fmla="*/ 5119636 w 8929597"/>
              <a:gd name="connsiteY24" fmla="*/ 707886 h 707886"/>
              <a:gd name="connsiteX25" fmla="*/ 4792217 w 8929597"/>
              <a:gd name="connsiteY25" fmla="*/ 707886 h 707886"/>
              <a:gd name="connsiteX26" fmla="*/ 4464799 w 8929597"/>
              <a:gd name="connsiteY26" fmla="*/ 707886 h 707886"/>
              <a:gd name="connsiteX27" fmla="*/ 3869492 w 8929597"/>
              <a:gd name="connsiteY27" fmla="*/ 707886 h 707886"/>
              <a:gd name="connsiteX28" fmla="*/ 3452778 w 8929597"/>
              <a:gd name="connsiteY28" fmla="*/ 707886 h 707886"/>
              <a:gd name="connsiteX29" fmla="*/ 2768175 w 8929597"/>
              <a:gd name="connsiteY29" fmla="*/ 707886 h 707886"/>
              <a:gd name="connsiteX30" fmla="*/ 2351461 w 8929597"/>
              <a:gd name="connsiteY30" fmla="*/ 707886 h 707886"/>
              <a:gd name="connsiteX31" fmla="*/ 1666858 w 8929597"/>
              <a:gd name="connsiteY31" fmla="*/ 707886 h 707886"/>
              <a:gd name="connsiteX32" fmla="*/ 1339440 w 8929597"/>
              <a:gd name="connsiteY32" fmla="*/ 707886 h 707886"/>
              <a:gd name="connsiteX33" fmla="*/ 654837 w 8929597"/>
              <a:gd name="connsiteY33" fmla="*/ 707886 h 707886"/>
              <a:gd name="connsiteX34" fmla="*/ 0 w 8929597"/>
              <a:gd name="connsiteY34" fmla="*/ 707886 h 707886"/>
              <a:gd name="connsiteX35" fmla="*/ 0 w 8929597"/>
              <a:gd name="connsiteY35" fmla="*/ 375180 h 707886"/>
              <a:gd name="connsiteX36" fmla="*/ 0 w 8929597"/>
              <a:gd name="connsiteY3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929597" h="707886" extrusionOk="0">
                <a:moveTo>
                  <a:pt x="0" y="0"/>
                </a:moveTo>
                <a:cubicBezTo>
                  <a:pt x="172771" y="-56360"/>
                  <a:pt x="368377" y="59124"/>
                  <a:pt x="506010" y="0"/>
                </a:cubicBezTo>
                <a:cubicBezTo>
                  <a:pt x="643643" y="-59124"/>
                  <a:pt x="718016" y="38069"/>
                  <a:pt x="833429" y="0"/>
                </a:cubicBezTo>
                <a:cubicBezTo>
                  <a:pt x="948842" y="-38069"/>
                  <a:pt x="1236331" y="86586"/>
                  <a:pt x="1607327" y="0"/>
                </a:cubicBezTo>
                <a:cubicBezTo>
                  <a:pt x="1978323" y="-86586"/>
                  <a:pt x="1930068" y="2861"/>
                  <a:pt x="2113338" y="0"/>
                </a:cubicBezTo>
                <a:cubicBezTo>
                  <a:pt x="2296608" y="-2861"/>
                  <a:pt x="2406551" y="40219"/>
                  <a:pt x="2619348" y="0"/>
                </a:cubicBezTo>
                <a:cubicBezTo>
                  <a:pt x="2832145" y="-40219"/>
                  <a:pt x="3092204" y="81010"/>
                  <a:pt x="3393247" y="0"/>
                </a:cubicBezTo>
                <a:cubicBezTo>
                  <a:pt x="3694290" y="-81010"/>
                  <a:pt x="3650743" y="37717"/>
                  <a:pt x="3809961" y="0"/>
                </a:cubicBezTo>
                <a:cubicBezTo>
                  <a:pt x="3969179" y="-37717"/>
                  <a:pt x="4232574" y="38211"/>
                  <a:pt x="4583860" y="0"/>
                </a:cubicBezTo>
                <a:cubicBezTo>
                  <a:pt x="4935146" y="-38211"/>
                  <a:pt x="5038868" y="45521"/>
                  <a:pt x="5357758" y="0"/>
                </a:cubicBezTo>
                <a:cubicBezTo>
                  <a:pt x="5676648" y="-45521"/>
                  <a:pt x="5769553" y="63152"/>
                  <a:pt x="5953065" y="0"/>
                </a:cubicBezTo>
                <a:cubicBezTo>
                  <a:pt x="6136577" y="-63152"/>
                  <a:pt x="6438852" y="82759"/>
                  <a:pt x="6726963" y="0"/>
                </a:cubicBezTo>
                <a:cubicBezTo>
                  <a:pt x="7015074" y="-82759"/>
                  <a:pt x="6993431" y="4940"/>
                  <a:pt x="7232974" y="0"/>
                </a:cubicBezTo>
                <a:cubicBezTo>
                  <a:pt x="7472517" y="-4940"/>
                  <a:pt x="7609853" y="23047"/>
                  <a:pt x="7738984" y="0"/>
                </a:cubicBezTo>
                <a:cubicBezTo>
                  <a:pt x="7868115" y="-23047"/>
                  <a:pt x="8227452" y="32433"/>
                  <a:pt x="8423587" y="0"/>
                </a:cubicBezTo>
                <a:cubicBezTo>
                  <a:pt x="8619722" y="-32433"/>
                  <a:pt x="8734415" y="35125"/>
                  <a:pt x="8929597" y="0"/>
                </a:cubicBezTo>
                <a:cubicBezTo>
                  <a:pt x="8930483" y="114642"/>
                  <a:pt x="8887217" y="246315"/>
                  <a:pt x="8929597" y="368101"/>
                </a:cubicBezTo>
                <a:cubicBezTo>
                  <a:pt x="8971977" y="489887"/>
                  <a:pt x="8891972" y="599132"/>
                  <a:pt x="8929597" y="707886"/>
                </a:cubicBezTo>
                <a:cubicBezTo>
                  <a:pt x="8638581" y="723061"/>
                  <a:pt x="8385031" y="631281"/>
                  <a:pt x="8244995" y="707886"/>
                </a:cubicBezTo>
                <a:cubicBezTo>
                  <a:pt x="8104959" y="784491"/>
                  <a:pt x="8072511" y="689652"/>
                  <a:pt x="7917576" y="707886"/>
                </a:cubicBezTo>
                <a:cubicBezTo>
                  <a:pt x="7762641" y="726120"/>
                  <a:pt x="7585255" y="699289"/>
                  <a:pt x="7500861" y="707886"/>
                </a:cubicBezTo>
                <a:cubicBezTo>
                  <a:pt x="7416467" y="716483"/>
                  <a:pt x="6974870" y="686861"/>
                  <a:pt x="6726963" y="707886"/>
                </a:cubicBezTo>
                <a:cubicBezTo>
                  <a:pt x="6479056" y="728911"/>
                  <a:pt x="6414341" y="676905"/>
                  <a:pt x="6131657" y="707886"/>
                </a:cubicBezTo>
                <a:cubicBezTo>
                  <a:pt x="5848973" y="738867"/>
                  <a:pt x="5839039" y="674720"/>
                  <a:pt x="5714942" y="707886"/>
                </a:cubicBezTo>
                <a:cubicBezTo>
                  <a:pt x="5590845" y="741052"/>
                  <a:pt x="5358869" y="669981"/>
                  <a:pt x="5119636" y="707886"/>
                </a:cubicBezTo>
                <a:cubicBezTo>
                  <a:pt x="4880403" y="745791"/>
                  <a:pt x="4863764" y="693075"/>
                  <a:pt x="4792217" y="707886"/>
                </a:cubicBezTo>
                <a:cubicBezTo>
                  <a:pt x="4720670" y="722697"/>
                  <a:pt x="4619022" y="673124"/>
                  <a:pt x="4464799" y="707886"/>
                </a:cubicBezTo>
                <a:cubicBezTo>
                  <a:pt x="4310576" y="742648"/>
                  <a:pt x="4027162" y="674326"/>
                  <a:pt x="3869492" y="707886"/>
                </a:cubicBezTo>
                <a:cubicBezTo>
                  <a:pt x="3711822" y="741446"/>
                  <a:pt x="3633057" y="663181"/>
                  <a:pt x="3452778" y="707886"/>
                </a:cubicBezTo>
                <a:cubicBezTo>
                  <a:pt x="3272499" y="752591"/>
                  <a:pt x="2973407" y="647166"/>
                  <a:pt x="2768175" y="707886"/>
                </a:cubicBezTo>
                <a:cubicBezTo>
                  <a:pt x="2562943" y="768606"/>
                  <a:pt x="2497973" y="665708"/>
                  <a:pt x="2351461" y="707886"/>
                </a:cubicBezTo>
                <a:cubicBezTo>
                  <a:pt x="2204949" y="750064"/>
                  <a:pt x="1883764" y="703639"/>
                  <a:pt x="1666858" y="707886"/>
                </a:cubicBezTo>
                <a:cubicBezTo>
                  <a:pt x="1449952" y="712133"/>
                  <a:pt x="1415532" y="694663"/>
                  <a:pt x="1339440" y="707886"/>
                </a:cubicBezTo>
                <a:cubicBezTo>
                  <a:pt x="1263348" y="721109"/>
                  <a:pt x="821053" y="626083"/>
                  <a:pt x="654837" y="707886"/>
                </a:cubicBezTo>
                <a:cubicBezTo>
                  <a:pt x="488621" y="789689"/>
                  <a:pt x="298100" y="672450"/>
                  <a:pt x="0" y="707886"/>
                </a:cubicBezTo>
                <a:cubicBezTo>
                  <a:pt x="-17416" y="576105"/>
                  <a:pt x="17434" y="482104"/>
                  <a:pt x="0" y="375180"/>
                </a:cubicBezTo>
                <a:cubicBezTo>
                  <a:pt x="-17434" y="268256"/>
                  <a:pt x="41369" y="95773"/>
                  <a:pt x="0" y="0"/>
                </a:cubicBezTo>
                <a:close/>
              </a:path>
            </a:pathLst>
          </a:custGeom>
          <a:noFill/>
          <a:ln w="349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"/>
              </a:rPr>
              <a:t>Results–2: Content Outcomes</a:t>
            </a:r>
            <a:endParaRPr lang="en-US" sz="4000" dirty="0">
              <a:latin typeface=""/>
            </a:endParaRPr>
          </a:p>
        </p:txBody>
      </p:sp>
      <p:pic>
        <p:nvPicPr>
          <p:cNvPr id="7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EF67889-5CF2-CF57-3CA0-C37E5080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56" y="1035559"/>
            <a:ext cx="11615761" cy="4292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100104-6816-14C8-AAE8-012D10BB4916}"/>
              </a:ext>
            </a:extLst>
          </p:cNvPr>
          <p:cNvSpPr txBox="1"/>
          <p:nvPr/>
        </p:nvSpPr>
        <p:spPr>
          <a:xfrm>
            <a:off x="-68826" y="6488668"/>
            <a:ext cx="741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Cases with largest effects when trolls refer to their personal experiences </a:t>
            </a:r>
          </a:p>
        </p:txBody>
      </p:sp>
    </p:spTree>
    <p:extLst>
      <p:ext uri="{BB962C8B-B14F-4D97-AF65-F5344CB8AC3E}">
        <p14:creationId xmlns:p14="http://schemas.microsoft.com/office/powerpoint/2010/main" val="30034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E5DD-34C4-9D58-7350-1758A455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749522-88F1-4C8F-40ED-CE512FCBF7F5}"/>
              </a:ext>
            </a:extLst>
          </p:cNvPr>
          <p:cNvSpPr txBox="1"/>
          <p:nvPr/>
        </p:nvSpPr>
        <p:spPr>
          <a:xfrm>
            <a:off x="36863" y="76950"/>
            <a:ext cx="67195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Paths &amp; Pathways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B76EC-41D7-8BC8-056B-7C7C0C99D4EE}"/>
              </a:ext>
            </a:extLst>
          </p:cNvPr>
          <p:cNvSpPr txBox="1"/>
          <p:nvPr/>
        </p:nvSpPr>
        <p:spPr>
          <a:xfrm>
            <a:off x="36863" y="724289"/>
            <a:ext cx="6478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Content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8F1E8-48E7-03B6-960F-A3E073EBC82D}"/>
              </a:ext>
            </a:extLst>
          </p:cNvPr>
          <p:cNvSpPr txBox="1"/>
          <p:nvPr/>
        </p:nvSpPr>
        <p:spPr>
          <a:xfrm>
            <a:off x="36863" y="1309064"/>
            <a:ext cx="11607450" cy="2705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Reliable is Protest Data</a:t>
            </a:r>
            <a:b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in Solving Collective Problem?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(APSR, 2020) </a:t>
            </a:r>
            <a:b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</a:br>
            <a:br>
              <a:rPr 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□ 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nformation Cascades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Lohmann, 1994,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Kuran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, 1995,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Chwe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2001</a:t>
            </a:r>
          </a:p>
          <a:p>
            <a:pPr>
              <a:lnSpc>
                <a:spcPct val="70000"/>
              </a:lnSpc>
            </a:pP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□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 Women’s Marches 2017</a:t>
            </a:r>
            <a:b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protest size variation from news and social media is trustworthy</a:t>
            </a:r>
            <a:b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when validated against location data </a:t>
            </a:r>
          </a:p>
          <a:p>
            <a:pPr>
              <a:lnSpc>
                <a:spcPct val="70000"/>
              </a:lnSpc>
            </a:pPr>
            <a:endParaRPr lang="en-US" sz="2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 descr="A diagram of a political power&#10;&#10;Description automatically generated">
            <a:extLst>
              <a:ext uri="{FF2B5EF4-FFF2-40B4-BE49-F238E27FC236}">
                <a16:creationId xmlns:a16="http://schemas.microsoft.com/office/drawing/2014/main" id="{2A56692D-C7F3-278C-5AE0-B931CF7E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91" y="76950"/>
            <a:ext cx="4904509" cy="2622149"/>
          </a:xfrm>
          <a:prstGeom prst="rect">
            <a:avLst/>
          </a:prstGeom>
        </p:spPr>
      </p:pic>
      <p:pic>
        <p:nvPicPr>
          <p:cNvPr id="10" name="Picture 9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78E7E03D-D3FA-F673-9967-123D84C8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506" y="3429000"/>
            <a:ext cx="4646714" cy="3248982"/>
          </a:xfrm>
          <a:prstGeom prst="rect">
            <a:avLst/>
          </a:prstGeom>
        </p:spPr>
      </p:pic>
      <p:pic>
        <p:nvPicPr>
          <p:cNvPr id="13" name="Picture 1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BC05219-4659-060B-3B28-7070141EA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577" y="3346438"/>
            <a:ext cx="6449135" cy="33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E5DD-34C4-9D58-7350-1758A455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political power&#10;&#10;Description automatically generated">
            <a:extLst>
              <a:ext uri="{FF2B5EF4-FFF2-40B4-BE49-F238E27FC236}">
                <a16:creationId xmlns:a16="http://schemas.microsoft.com/office/drawing/2014/main" id="{6C19E9EC-63AC-48EF-D4F8-6695AA0E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93" y="76951"/>
            <a:ext cx="4936906" cy="2630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49522-88F1-4C8F-40ED-CE512FCBF7F5}"/>
              </a:ext>
            </a:extLst>
          </p:cNvPr>
          <p:cNvSpPr txBox="1"/>
          <p:nvPr/>
        </p:nvSpPr>
        <p:spPr>
          <a:xfrm>
            <a:off x="36863" y="76950"/>
            <a:ext cx="67195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Paths &amp; Pathways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B76EC-41D7-8BC8-056B-7C7C0C99D4EE}"/>
              </a:ext>
            </a:extLst>
          </p:cNvPr>
          <p:cNvSpPr txBox="1"/>
          <p:nvPr/>
        </p:nvSpPr>
        <p:spPr>
          <a:xfrm>
            <a:off x="36863" y="724289"/>
            <a:ext cx="6478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Perception of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8F1E8-48E7-03B6-960F-A3E073EBC82D}"/>
              </a:ext>
            </a:extLst>
          </p:cNvPr>
          <p:cNvSpPr txBox="1"/>
          <p:nvPr/>
        </p:nvSpPr>
        <p:spPr>
          <a:xfrm>
            <a:off x="36863" y="1309064"/>
            <a:ext cx="11607450" cy="541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400" b="1" dirty="0">
                <a:solidFill>
                  <a:srgbClr val="000000"/>
                </a:solidFill>
                <a:effectLst/>
                <a:latin typeface=""/>
              </a:rPr>
              <a:t>Stress as a political factor</a:t>
            </a:r>
            <a:br>
              <a:rPr lang="ru-RU" sz="2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</a:br>
            <a:endParaRPr lang="en-US" sz="2600" dirty="0">
              <a:solidFill>
                <a:srgbClr val="000000"/>
              </a:solidFill>
              <a:effectLst/>
              <a:latin typeface="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400" dirty="0">
                <a:solidFill>
                  <a:srgbClr val="000000"/>
                </a:solidFill>
                <a:effectLst/>
                <a:latin typeface=""/>
              </a:rPr>
              <a:t>Trial By Fire: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"/>
              </a:rPr>
              <a:t>WP (2014)</a:t>
            </a:r>
            <a:br>
              <a:rPr lang="en-US" sz="2400" dirty="0">
                <a:solidFill>
                  <a:srgbClr val="000000"/>
                </a:solidFill>
                <a:effectLst/>
                <a:latin typeface=""/>
              </a:rPr>
            </a:br>
            <a:r>
              <a:rPr lang="en-US" sz="2400" dirty="0">
                <a:solidFill>
                  <a:srgbClr val="000000"/>
                </a:solidFill>
                <a:effectLst/>
                <a:latin typeface=""/>
              </a:rPr>
              <a:t>    Stress Amplifies Electoral Gratitude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"/>
              </a:rPr>
              <a:t>for the Authorities</a:t>
            </a:r>
          </a:p>
          <a:p>
            <a:pPr>
              <a:lnSpc>
                <a:spcPct val="70000"/>
              </a:lnSpc>
            </a:pPr>
            <a:endParaRPr lang="en-US" sz="2400" b="1" dirty="0">
              <a:solidFill>
                <a:srgbClr val="000000"/>
              </a:solidFill>
              <a:latin typeface="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400" dirty="0">
                <a:solidFill>
                  <a:srgbClr val="000000"/>
                </a:solidFill>
                <a:effectLst/>
                <a:latin typeface=""/>
              </a:rPr>
              <a:t>Stress &amp; Political Order in Afghanistan 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/>
                <a:latin typeface=""/>
              </a:rPr>
              <a:t>PLoS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"/>
              </a:rPr>
              <a:t> Mental Health (2025)</a:t>
            </a:r>
            <a:br>
              <a:rPr lang="en-US" sz="2000" dirty="0">
                <a:solidFill>
                  <a:srgbClr val="000000"/>
                </a:solidFill>
                <a:effectLst/>
                <a:latin typeface=""/>
              </a:rPr>
            </a:br>
            <a:r>
              <a:rPr lang="en-US" sz="2400" dirty="0">
                <a:solidFill>
                  <a:srgbClr val="000000"/>
                </a:solidFill>
                <a:effectLst/>
                <a:latin typeface=""/>
              </a:rPr>
              <a:t>    Gender, Stress, &amp; Political Order in Afghanistan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"/>
              </a:rPr>
              <a:t>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"/>
              </a:rPr>
              <a:t>ocieties (2025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br>
              <a:rPr lang="en-US" sz="2800" b="1" dirty="0">
                <a:latin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</a:rPr>
              <a:t>□ </a:t>
            </a:r>
            <a:r>
              <a:rPr lang="en-US" sz="2400" dirty="0">
                <a:latin typeface="Arial" panose="020B0604020202020204" pitchFamily="34" charset="0"/>
              </a:rPr>
              <a:t>Men ~ State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</a:rPr>
              <a:t>□ </a:t>
            </a:r>
            <a:r>
              <a:rPr lang="en-US" sz="2400" dirty="0">
                <a:latin typeface="Arial" panose="020B0604020202020204" pitchFamily="34" charset="0"/>
              </a:rPr>
              <a:t>Women ~ Men + State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b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</a:rPr>
              <a:t>□ 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systematic stresses be used as a mean inside power relations?</a:t>
            </a:r>
            <a:b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</a:rPr>
              <a:t>□ </a:t>
            </a:r>
            <a:r>
              <a:rPr lang="en-US" sz="2400" dirty="0">
                <a:latin typeface="Arial" panose="020B0604020202020204" pitchFamily="34" charset="0"/>
              </a:rPr>
              <a:t>Can we check it cross-nationally?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(mental health statistics)</a:t>
            </a:r>
          </a:p>
          <a:p>
            <a:pPr>
              <a:lnSpc>
                <a:spcPct val="70000"/>
              </a:lnSpc>
            </a:pPr>
            <a:br>
              <a:rPr lang="en-US" sz="2400" dirty="0">
                <a:latin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</a:rPr>
              <a:t>□ </a:t>
            </a:r>
            <a:r>
              <a:rPr lang="en-US" sz="2400" dirty="0">
                <a:latin typeface="Arial" panose="020B0604020202020204" pitchFamily="34" charset="0"/>
              </a:rPr>
              <a:t>Challenge: Underreporting </a:t>
            </a:r>
            <a:r>
              <a:rPr lang="en-US" sz="2800" b="1" dirty="0">
                <a:latin typeface="Arial" panose="020B0604020202020204" pitchFamily="34" charset="0"/>
              </a:rPr>
              <a:t>□ </a:t>
            </a:r>
            <a:r>
              <a:rPr lang="en-US" sz="2400" dirty="0">
                <a:latin typeface="Arial" panose="020B0604020202020204" pitchFamily="34" charset="0"/>
              </a:rPr>
              <a:t>Google Trends Data</a:t>
            </a:r>
          </a:p>
          <a:p>
            <a:pPr>
              <a:lnSpc>
                <a:spcPct val="70000"/>
              </a:lnSpc>
            </a:pPr>
            <a:br>
              <a:rPr lang="en-US" sz="2800" b="1" dirty="0">
                <a:latin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</a:rPr>
              <a:t>□ </a:t>
            </a:r>
            <a:r>
              <a:rPr lang="en-US" sz="2400" dirty="0">
                <a:latin typeface="Arial" panose="020B0604020202020204" pitchFamily="34" charset="0"/>
              </a:rPr>
              <a:t>Intermediate findings: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Covid-19 shifted the global attention from severe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mental health disor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ders to milder diagnoses</a:t>
            </a:r>
            <a:b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 Democracies VS Autocracies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A12055-6ED9-724D-E1D1-1742F7B2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094" y="5009764"/>
            <a:ext cx="4875796" cy="177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39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63D54-7F53-D9F6-93A4-65EE85F8B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black wire on a white background&#10;&#10;AI-generated content may be incorrect.">
            <a:extLst>
              <a:ext uri="{FF2B5EF4-FFF2-40B4-BE49-F238E27FC236}">
                <a16:creationId xmlns:a16="http://schemas.microsoft.com/office/drawing/2014/main" id="{6B0BCA96-7976-1678-6817-F9341C4E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029" y="3429000"/>
            <a:ext cx="2496009" cy="90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84C54-6010-955F-1536-28647C272AAD}"/>
              </a:ext>
            </a:extLst>
          </p:cNvPr>
          <p:cNvSpPr txBox="1"/>
          <p:nvPr/>
        </p:nvSpPr>
        <p:spPr>
          <a:xfrm>
            <a:off x="2792377" y="3892109"/>
            <a:ext cx="2651829" cy="48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□</a:t>
            </a:r>
            <a:r>
              <a:rPr lang="en-US" sz="1400" dirty="0">
                <a:latin typeface="Arial" panose="020B0604020202020204" pitchFamily="34" charset="0"/>
              </a:rPr>
              <a:t> US Women’s Marches (‘20)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78A767-DBA7-11D0-1DD3-B223050A84BD}"/>
              </a:ext>
            </a:extLst>
          </p:cNvPr>
          <p:cNvSpPr txBox="1"/>
          <p:nvPr/>
        </p:nvSpPr>
        <p:spPr>
          <a:xfrm>
            <a:off x="5107013" y="3002528"/>
            <a:ext cx="209550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Political Power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Obey Voluntarily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A8391AA-321A-83DC-6BC0-C53DF4A5B8B2}"/>
              </a:ext>
            </a:extLst>
          </p:cNvPr>
          <p:cNvSpPr/>
          <p:nvPr/>
        </p:nvSpPr>
        <p:spPr>
          <a:xfrm>
            <a:off x="893329" y="3451234"/>
            <a:ext cx="1536700" cy="1536700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9EF2E9-119F-FAAF-F6D7-7D3DF26A242E}"/>
              </a:ext>
            </a:extLst>
          </p:cNvPr>
          <p:cNvSpPr/>
          <p:nvPr/>
        </p:nvSpPr>
        <p:spPr>
          <a:xfrm>
            <a:off x="9693293" y="628947"/>
            <a:ext cx="1707864" cy="1707864"/>
          </a:xfrm>
          <a:prstGeom prst="ellipse">
            <a:avLst/>
          </a:prstGeom>
          <a:solidFill>
            <a:schemeClr val="bg1">
              <a:lumMod val="65000"/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B180A06-16F2-59E4-60CE-AED237B1F795}"/>
              </a:ext>
            </a:extLst>
          </p:cNvPr>
          <p:cNvGrpSpPr/>
          <p:nvPr/>
        </p:nvGrpSpPr>
        <p:grpSpPr>
          <a:xfrm>
            <a:off x="9305223" y="1173112"/>
            <a:ext cx="2468948" cy="756249"/>
            <a:chOff x="5500857" y="1557705"/>
            <a:chExt cx="6286499" cy="7562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2D8D21-63F2-2100-1E81-FB059081168C}"/>
                </a:ext>
              </a:extLst>
            </p:cNvPr>
            <p:cNvSpPr txBox="1"/>
            <p:nvPr/>
          </p:nvSpPr>
          <p:spPr>
            <a:xfrm>
              <a:off x="5500857" y="1557705"/>
              <a:ext cx="6216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Infrastructure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3836D8-FBBF-DA9D-B652-179918E67499}"/>
                </a:ext>
              </a:extLst>
            </p:cNvPr>
            <p:cNvSpPr txBox="1"/>
            <p:nvPr/>
          </p:nvSpPr>
          <p:spPr>
            <a:xfrm>
              <a:off x="5500857" y="1852289"/>
              <a:ext cx="62864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 &amp;</a:t>
              </a:r>
              <a:b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Transmission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70E8D30-6C1B-0D20-E617-3E5C283497AB}"/>
              </a:ext>
            </a:extLst>
          </p:cNvPr>
          <p:cNvSpPr txBox="1"/>
          <p:nvPr/>
        </p:nvSpPr>
        <p:spPr>
          <a:xfrm>
            <a:off x="846159" y="4122101"/>
            <a:ext cx="153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&amp; Style of 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E4F14D-FA99-5EC0-0AFF-DF7C72E23A6B}"/>
              </a:ext>
            </a:extLst>
          </p:cNvPr>
          <p:cNvSpPr txBox="1"/>
          <p:nvPr/>
        </p:nvSpPr>
        <p:spPr>
          <a:xfrm>
            <a:off x="897658" y="3850252"/>
            <a:ext cx="1433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pic>
        <p:nvPicPr>
          <p:cNvPr id="49" name="Picture 48" descr="A black curved line on a white background&#10;&#10;AI-generated content may be incorrect.">
            <a:extLst>
              <a:ext uri="{FF2B5EF4-FFF2-40B4-BE49-F238E27FC236}">
                <a16:creationId xmlns:a16="http://schemas.microsoft.com/office/drawing/2014/main" id="{A08AA336-3521-EC8D-9720-B53006652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78" y="1247860"/>
            <a:ext cx="3035300" cy="1739900"/>
          </a:xfrm>
          <a:prstGeom prst="rect">
            <a:avLst/>
          </a:prstGeom>
        </p:spPr>
      </p:pic>
      <p:pic>
        <p:nvPicPr>
          <p:cNvPr id="51" name="Picture 50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073C9CD9-F7E0-DC2D-07B1-AD58762A2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220" y="3675197"/>
            <a:ext cx="2425488" cy="1223109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A3FEB4DC-900D-914B-E96B-49E076D805F9}"/>
              </a:ext>
            </a:extLst>
          </p:cNvPr>
          <p:cNvSpPr/>
          <p:nvPr/>
        </p:nvSpPr>
        <p:spPr>
          <a:xfrm>
            <a:off x="8505968" y="4474349"/>
            <a:ext cx="1707864" cy="1707864"/>
          </a:xfrm>
          <a:prstGeom prst="ellipse">
            <a:avLst/>
          </a:prstGeom>
          <a:solidFill>
            <a:schemeClr val="bg1">
              <a:lumMod val="50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CC817E3-CFF1-C770-1F5F-F0EC3C8CF39E}"/>
              </a:ext>
            </a:extLst>
          </p:cNvPr>
          <p:cNvGrpSpPr/>
          <p:nvPr/>
        </p:nvGrpSpPr>
        <p:grpSpPr>
          <a:xfrm>
            <a:off x="6196898" y="4836718"/>
            <a:ext cx="6326004" cy="737839"/>
            <a:chOff x="6115259" y="1106686"/>
            <a:chExt cx="6326004" cy="73783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639BC63-44A4-0C4D-F64C-6A78209B349A}"/>
                </a:ext>
              </a:extLst>
            </p:cNvPr>
            <p:cNvSpPr txBox="1"/>
            <p:nvPr/>
          </p:nvSpPr>
          <p:spPr>
            <a:xfrm>
              <a:off x="6115259" y="1106686"/>
              <a:ext cx="6216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Perception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7FB9D-30FA-CDAA-5A7A-41FA55BDD1D7}"/>
                </a:ext>
              </a:extLst>
            </p:cNvPr>
            <p:cNvSpPr txBox="1"/>
            <p:nvPr/>
          </p:nvSpPr>
          <p:spPr>
            <a:xfrm>
              <a:off x="6154763" y="1382860"/>
              <a:ext cx="62865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Sensors &amp; </a:t>
              </a:r>
              <a:b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CA092F-2813-44C1-DB92-9A46A7490F9F}"/>
              </a:ext>
            </a:extLst>
          </p:cNvPr>
          <p:cNvSpPr txBox="1"/>
          <p:nvPr/>
        </p:nvSpPr>
        <p:spPr>
          <a:xfrm>
            <a:off x="36863" y="76950"/>
            <a:ext cx="10061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Research 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2129B-CC5A-D84F-A4EA-9E53E222AB0D}"/>
              </a:ext>
            </a:extLst>
          </p:cNvPr>
          <p:cNvSpPr txBox="1"/>
          <p:nvPr/>
        </p:nvSpPr>
        <p:spPr>
          <a:xfrm>
            <a:off x="3000126" y="3084431"/>
            <a:ext cx="2651829" cy="48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□</a:t>
            </a:r>
            <a:r>
              <a:rPr lang="en-US" sz="1400" dirty="0">
                <a:latin typeface="Arial" panose="020B0604020202020204" pitchFamily="34" charset="0"/>
              </a:rPr>
              <a:t> Online Trolls (UR)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E256F-ACE7-8F48-6912-662C430E8BCD}"/>
              </a:ext>
            </a:extLst>
          </p:cNvPr>
          <p:cNvSpPr txBox="1"/>
          <p:nvPr/>
        </p:nvSpPr>
        <p:spPr>
          <a:xfrm>
            <a:off x="7874152" y="1713077"/>
            <a:ext cx="2651829" cy="634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□</a:t>
            </a:r>
            <a:r>
              <a:rPr lang="en-US" sz="1400" dirty="0">
                <a:latin typeface="Arial" panose="020B0604020202020204" pitchFamily="34" charset="0"/>
              </a:rPr>
              <a:t> Independent Radio</a:t>
            </a:r>
            <a:br>
              <a:rPr lang="en-US" sz="1400" dirty="0">
                <a:latin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</a:rPr>
              <a:t>    Stations (UR)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53476-3512-7AFF-45BD-3D5C97596470}"/>
              </a:ext>
            </a:extLst>
          </p:cNvPr>
          <p:cNvSpPr txBox="1"/>
          <p:nvPr/>
        </p:nvSpPr>
        <p:spPr>
          <a:xfrm>
            <a:off x="6196898" y="3415930"/>
            <a:ext cx="2651829" cy="48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□</a:t>
            </a:r>
            <a:r>
              <a:rPr lang="en-US" sz="1400" dirty="0">
                <a:latin typeface="Arial" panose="020B0604020202020204" pitchFamily="34" charset="0"/>
              </a:rPr>
              <a:t> Trial By Fire (‘14)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0A966-90A9-5B17-A8BE-885D2F027986}"/>
              </a:ext>
            </a:extLst>
          </p:cNvPr>
          <p:cNvSpPr txBox="1"/>
          <p:nvPr/>
        </p:nvSpPr>
        <p:spPr>
          <a:xfrm>
            <a:off x="6985826" y="2316979"/>
            <a:ext cx="2651829" cy="634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□</a:t>
            </a:r>
            <a:r>
              <a:rPr lang="en-US" sz="1400" dirty="0">
                <a:latin typeface="Arial" panose="020B0604020202020204" pitchFamily="34" charset="0"/>
              </a:rPr>
              <a:t> Political Instability &amp;</a:t>
            </a:r>
          </a:p>
          <a:p>
            <a:pPr>
              <a:lnSpc>
                <a:spcPct val="70000"/>
              </a:lnSpc>
            </a:pPr>
            <a:r>
              <a:rPr lang="en-US" sz="1400" dirty="0">
                <a:latin typeface="Arial" panose="020B0604020202020204" pitchFamily="34" charset="0"/>
              </a:rPr>
              <a:t>Information Technology (‘19)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55C2D2-49CE-8987-0D88-F7764739ECD8}"/>
              </a:ext>
            </a:extLst>
          </p:cNvPr>
          <p:cNvSpPr txBox="1"/>
          <p:nvPr/>
        </p:nvSpPr>
        <p:spPr>
          <a:xfrm>
            <a:off x="6985825" y="991006"/>
            <a:ext cx="2651829" cy="48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□</a:t>
            </a:r>
            <a:r>
              <a:rPr lang="en-US" sz="1400" dirty="0">
                <a:latin typeface="Arial" panose="020B0604020202020204" pitchFamily="34" charset="0"/>
              </a:rPr>
              <a:t> AI-Voice Scams (‘25)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4D53B-5436-4CED-5284-7476D55B73E6}"/>
              </a:ext>
            </a:extLst>
          </p:cNvPr>
          <p:cNvSpPr txBox="1"/>
          <p:nvPr/>
        </p:nvSpPr>
        <p:spPr>
          <a:xfrm>
            <a:off x="6462738" y="3655598"/>
            <a:ext cx="4063243" cy="48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□</a:t>
            </a:r>
            <a:r>
              <a:rPr lang="en-US" sz="1400" dirty="0">
                <a:latin typeface="Arial" panose="020B0604020202020204" pitchFamily="34" charset="0"/>
              </a:rPr>
              <a:t> Stress and Political Order in Afghanistan (‘25)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0C8633-0305-1ED0-DD61-6C830DBD9116}"/>
              </a:ext>
            </a:extLst>
          </p:cNvPr>
          <p:cNvSpPr txBox="1"/>
          <p:nvPr/>
        </p:nvSpPr>
        <p:spPr>
          <a:xfrm>
            <a:off x="6927126" y="4090838"/>
            <a:ext cx="4063243" cy="290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dirty="0">
                <a:latin typeface="Arial" panose="020B0604020202020204" pitchFamily="34" charset="0"/>
              </a:rPr>
              <a:t>□</a:t>
            </a:r>
            <a:r>
              <a:rPr lang="en-US" sz="1400" dirty="0">
                <a:latin typeface="Arial" panose="020B0604020202020204" pitchFamily="34" charset="0"/>
              </a:rPr>
              <a:t> Gender, Stress and Political Order (‘25)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F0AE9D-2B66-4E99-2191-4AB23CEF801E}"/>
              </a:ext>
            </a:extLst>
          </p:cNvPr>
          <p:cNvSpPr txBox="1"/>
          <p:nvPr/>
        </p:nvSpPr>
        <p:spPr>
          <a:xfrm>
            <a:off x="5995103" y="4514440"/>
            <a:ext cx="4063243" cy="634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□</a:t>
            </a:r>
            <a:r>
              <a:rPr lang="en-US" sz="1400" dirty="0">
                <a:latin typeface="Arial" panose="020B0604020202020204" pitchFamily="34" charset="0"/>
              </a:rPr>
              <a:t> Covid-19 &amp; </a:t>
            </a:r>
            <a:br>
              <a:rPr lang="en-US" sz="1400" dirty="0">
                <a:latin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</a:rPr>
              <a:t>    Behavioral Disorders (early)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B81152-DD80-2521-EA38-B471E836968C}"/>
              </a:ext>
            </a:extLst>
          </p:cNvPr>
          <p:cNvSpPr txBox="1"/>
          <p:nvPr/>
        </p:nvSpPr>
        <p:spPr>
          <a:xfrm>
            <a:off x="36863" y="762577"/>
            <a:ext cx="613849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"/>
              </a:rPr>
              <a:t>Legitimacy in Recognition</a:t>
            </a:r>
            <a:r>
              <a:rPr lang="en-US" sz="2400" b="1" dirty="0">
                <a:solidFill>
                  <a:srgbClr val="000000"/>
                </a:solidFill>
                <a:effectLst/>
                <a:latin typeface=""/>
              </a:rPr>
              <a:t> Hypotheses</a:t>
            </a:r>
            <a:br>
              <a:rPr lang="en-US" sz="24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</a:rPr>
              <a:t>Informational environments constitute a separate source of authority</a:t>
            </a:r>
          </a:p>
          <a:p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</a:rPr>
              <a:t>annot be reduced to Weber’s Triad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Weber 1919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 descr="Сиамские близнецы Стоковое Фото ...">
            <a:extLst>
              <a:ext uri="{FF2B5EF4-FFF2-40B4-BE49-F238E27FC236}">
                <a16:creationId xmlns:a16="http://schemas.microsoft.com/office/drawing/2014/main" id="{A704AACA-AA30-8DDF-6DE4-F0F9D79D9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8" y="5488653"/>
            <a:ext cx="4648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870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5293-655A-CF8B-5526-6BC615DE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1A2206-DAAA-5123-FEFC-B7FB3E6A820D}"/>
              </a:ext>
            </a:extLst>
          </p:cNvPr>
          <p:cNvSpPr txBox="1"/>
          <p:nvPr/>
        </p:nvSpPr>
        <p:spPr>
          <a:xfrm>
            <a:off x="36863" y="76950"/>
            <a:ext cx="10061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Implications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828D4-1E3A-6D7B-9A39-1B62EC917AC3}"/>
              </a:ext>
            </a:extLst>
          </p:cNvPr>
          <p:cNvSpPr txBox="1"/>
          <p:nvPr/>
        </p:nvSpPr>
        <p:spPr>
          <a:xfrm>
            <a:off x="36863" y="724289"/>
            <a:ext cx="7950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Cybersecurity &amp; Labor Markets</a:t>
            </a:r>
          </a:p>
        </p:txBody>
      </p:sp>
      <p:pic>
        <p:nvPicPr>
          <p:cNvPr id="12290" name="Picture 2" descr="Easy Tutorial | Only 8 Steps to Draw a Robot！">
            <a:extLst>
              <a:ext uri="{FF2B5EF4-FFF2-40B4-BE49-F238E27FC236}">
                <a16:creationId xmlns:a16="http://schemas.microsoft.com/office/drawing/2014/main" id="{17FFBFDE-3980-EA39-7BAB-87048397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29" y="1555286"/>
            <a:ext cx="2780467" cy="299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omputer screen with buttons and buttons&#10;&#10;Description automatically generated">
            <a:extLst>
              <a:ext uri="{FF2B5EF4-FFF2-40B4-BE49-F238E27FC236}">
                <a16:creationId xmlns:a16="http://schemas.microsoft.com/office/drawing/2014/main" id="{0854DADC-8797-253C-65A4-0FEE09B46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458" y="2656909"/>
            <a:ext cx="2286000" cy="189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519186-1ACB-1BF8-D437-C4F7BB40EA67}"/>
              </a:ext>
            </a:extLst>
          </p:cNvPr>
          <p:cNvSpPr txBox="1"/>
          <p:nvPr/>
        </p:nvSpPr>
        <p:spPr>
          <a:xfrm>
            <a:off x="315608" y="4625384"/>
            <a:ext cx="3734108" cy="55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800" b="1" dirty="0">
                <a:latin typeface="easycode" pitchFamily="2" charset="0"/>
              </a:rPr>
              <a:t>Labor-Intensive</a:t>
            </a:r>
            <a:br>
              <a:rPr lang="en-US" sz="2800" b="1" dirty="0">
                <a:latin typeface="easycode" pitchFamily="2" charset="0"/>
              </a:rPr>
            </a:br>
            <a:r>
              <a:rPr lang="en-US" sz="2800" b="1" dirty="0">
                <a:latin typeface="easycode" pitchFamily="2" charset="0"/>
              </a:rPr>
              <a:t>Worker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C5CA3-CD98-C849-E044-BCD0476B4CA5}"/>
              </a:ext>
            </a:extLst>
          </p:cNvPr>
          <p:cNvSpPr txBox="1"/>
          <p:nvPr/>
        </p:nvSpPr>
        <p:spPr>
          <a:xfrm>
            <a:off x="3469404" y="4625384"/>
            <a:ext cx="3734108" cy="55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800" b="1" dirty="0">
                <a:latin typeface="easycode" pitchFamily="2" charset="0"/>
              </a:rPr>
              <a:t>Compute-Intensive</a:t>
            </a:r>
            <a:br>
              <a:rPr lang="en-US" sz="2800" b="1" dirty="0">
                <a:latin typeface="easycode" pitchFamily="2" charset="0"/>
              </a:rPr>
            </a:br>
            <a:r>
              <a:rPr lang="en-US" sz="2800" b="1" dirty="0">
                <a:latin typeface="easycode" pitchFamily="2" charset="0"/>
              </a:rPr>
              <a:t>Worker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7018C-A87C-8223-39E2-06A928C00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512" y="2275884"/>
            <a:ext cx="2692400" cy="234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A3736-D823-7B0C-9655-6D5CCC99D51D}"/>
              </a:ext>
            </a:extLst>
          </p:cNvPr>
          <p:cNvSpPr txBox="1"/>
          <p:nvPr/>
        </p:nvSpPr>
        <p:spPr>
          <a:xfrm>
            <a:off x="6682658" y="4625384"/>
            <a:ext cx="3734108" cy="55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800" b="1" dirty="0">
                <a:latin typeface="easycode" pitchFamily="2" charset="0"/>
              </a:rPr>
              <a:t>Communication-Intensive</a:t>
            </a:r>
            <a:br>
              <a:rPr lang="en-US" sz="2800" b="1" dirty="0">
                <a:latin typeface="easycode" pitchFamily="2" charset="0"/>
              </a:rPr>
            </a:br>
            <a:r>
              <a:rPr lang="en-US" sz="2800" b="1" dirty="0">
                <a:latin typeface="easycode" pitchFamily="2" charset="0"/>
              </a:rPr>
              <a:t>Worker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A8104-AAE3-60B5-DC09-C3C7D2504745}"/>
              </a:ext>
            </a:extLst>
          </p:cNvPr>
          <p:cNvSpPr txBox="1"/>
          <p:nvPr/>
        </p:nvSpPr>
        <p:spPr>
          <a:xfrm>
            <a:off x="9335729" y="32949"/>
            <a:ext cx="62238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easycode" pitchFamily="2" charset="0"/>
              </a:rPr>
              <a:t>Vulnerabilities?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19BAEC-C42D-68B4-485A-2AF1AA169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458" y="1508516"/>
            <a:ext cx="1994949" cy="13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7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5293-655A-CF8B-5526-6BC615DE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1A2206-DAAA-5123-FEFC-B7FB3E6A820D}"/>
              </a:ext>
            </a:extLst>
          </p:cNvPr>
          <p:cNvSpPr txBox="1"/>
          <p:nvPr/>
        </p:nvSpPr>
        <p:spPr>
          <a:xfrm>
            <a:off x="36863" y="76950"/>
            <a:ext cx="10061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Implications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828D4-1E3A-6D7B-9A39-1B62EC917AC3}"/>
              </a:ext>
            </a:extLst>
          </p:cNvPr>
          <p:cNvSpPr txBox="1"/>
          <p:nvPr/>
        </p:nvSpPr>
        <p:spPr>
          <a:xfrm>
            <a:off x="36863" y="724289"/>
            <a:ext cx="7950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Cybersecurity &amp; Labor Markets</a:t>
            </a:r>
          </a:p>
        </p:txBody>
      </p:sp>
      <p:pic>
        <p:nvPicPr>
          <p:cNvPr id="12290" name="Picture 2" descr="Easy Tutorial | Only 8 Steps to Draw a Robot！">
            <a:extLst>
              <a:ext uri="{FF2B5EF4-FFF2-40B4-BE49-F238E27FC236}">
                <a16:creationId xmlns:a16="http://schemas.microsoft.com/office/drawing/2014/main" id="{17FFBFDE-3980-EA39-7BAB-87048397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29" y="1555286"/>
            <a:ext cx="2780467" cy="299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omputer screen with buttons and buttons&#10;&#10;Description automatically generated">
            <a:extLst>
              <a:ext uri="{FF2B5EF4-FFF2-40B4-BE49-F238E27FC236}">
                <a16:creationId xmlns:a16="http://schemas.microsoft.com/office/drawing/2014/main" id="{0854DADC-8797-253C-65A4-0FEE09B46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458" y="2656909"/>
            <a:ext cx="2286000" cy="189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519186-1ACB-1BF8-D437-C4F7BB40EA67}"/>
              </a:ext>
            </a:extLst>
          </p:cNvPr>
          <p:cNvSpPr txBox="1"/>
          <p:nvPr/>
        </p:nvSpPr>
        <p:spPr>
          <a:xfrm>
            <a:off x="315608" y="4625384"/>
            <a:ext cx="3734108" cy="55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800" b="1" dirty="0">
                <a:latin typeface="easycode" pitchFamily="2" charset="0"/>
              </a:rPr>
              <a:t>Labor-Intensive</a:t>
            </a:r>
            <a:br>
              <a:rPr lang="en-US" sz="2800" b="1" dirty="0">
                <a:latin typeface="easycode" pitchFamily="2" charset="0"/>
              </a:rPr>
            </a:br>
            <a:r>
              <a:rPr lang="en-US" sz="2800" b="1" dirty="0">
                <a:latin typeface="easycode" pitchFamily="2" charset="0"/>
              </a:rPr>
              <a:t>Worker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C5CA3-CD98-C849-E044-BCD0476B4CA5}"/>
              </a:ext>
            </a:extLst>
          </p:cNvPr>
          <p:cNvSpPr txBox="1"/>
          <p:nvPr/>
        </p:nvSpPr>
        <p:spPr>
          <a:xfrm>
            <a:off x="3469404" y="4625384"/>
            <a:ext cx="3734108" cy="55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800" b="1" dirty="0">
                <a:latin typeface="easycode" pitchFamily="2" charset="0"/>
              </a:rPr>
              <a:t>Compute-Intensive</a:t>
            </a:r>
            <a:br>
              <a:rPr lang="en-US" sz="2800" b="1" dirty="0">
                <a:latin typeface="easycode" pitchFamily="2" charset="0"/>
              </a:rPr>
            </a:br>
            <a:r>
              <a:rPr lang="en-US" sz="2800" b="1" dirty="0">
                <a:latin typeface="easycode" pitchFamily="2" charset="0"/>
              </a:rPr>
              <a:t>Worker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7018C-A87C-8223-39E2-06A928C00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512" y="2275884"/>
            <a:ext cx="2692400" cy="234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A3736-D823-7B0C-9655-6D5CCC99D51D}"/>
              </a:ext>
            </a:extLst>
          </p:cNvPr>
          <p:cNvSpPr txBox="1"/>
          <p:nvPr/>
        </p:nvSpPr>
        <p:spPr>
          <a:xfrm>
            <a:off x="6682658" y="4625384"/>
            <a:ext cx="3734108" cy="55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800" b="1" dirty="0">
                <a:latin typeface="easycode" pitchFamily="2" charset="0"/>
              </a:rPr>
              <a:t>Communication-Intensive</a:t>
            </a:r>
            <a:br>
              <a:rPr lang="en-US" sz="2800" b="1" dirty="0">
                <a:latin typeface="easycode" pitchFamily="2" charset="0"/>
              </a:rPr>
            </a:br>
            <a:r>
              <a:rPr lang="en-US" sz="2800" b="1" dirty="0">
                <a:latin typeface="easycode" pitchFamily="2" charset="0"/>
              </a:rPr>
              <a:t>Worker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A8104-AAE3-60B5-DC09-C3C7D2504745}"/>
              </a:ext>
            </a:extLst>
          </p:cNvPr>
          <p:cNvSpPr txBox="1"/>
          <p:nvPr/>
        </p:nvSpPr>
        <p:spPr>
          <a:xfrm>
            <a:off x="9247803" y="1983496"/>
            <a:ext cx="62238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easycode" pitchFamily="2" charset="0"/>
              </a:rPr>
              <a:t>Xenobots</a:t>
            </a:r>
            <a:r>
              <a:rPr lang="en-US" sz="3200" b="1" dirty="0">
                <a:latin typeface="easycode" pitchFamily="2" charset="0"/>
              </a:rPr>
              <a:t>?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19BAEC-C42D-68B4-485A-2AF1AA169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458" y="1508516"/>
            <a:ext cx="1994949" cy="132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792637-A02F-CF67-7B13-1CC2356B1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712" y="-50124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0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75724-5087-83E3-C51D-1600CD0D3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0C5825-031D-4F52-9AEA-475290113083}"/>
              </a:ext>
            </a:extLst>
          </p:cNvPr>
          <p:cNvSpPr txBox="1"/>
          <p:nvPr/>
        </p:nvSpPr>
        <p:spPr>
          <a:xfrm>
            <a:off x="36863" y="76950"/>
            <a:ext cx="10061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Information in the Logic of 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FAD5A-7C19-FD17-7791-694A69997CFF}"/>
              </a:ext>
            </a:extLst>
          </p:cNvPr>
          <p:cNvSpPr txBox="1"/>
          <p:nvPr/>
        </p:nvSpPr>
        <p:spPr>
          <a:xfrm>
            <a:off x="142448" y="1517113"/>
            <a:ext cx="10627151" cy="5310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800" b="1" dirty="0">
                <a:solidFill>
                  <a:srgbClr val="000000"/>
                </a:solidFill>
                <a:effectLst/>
                <a:latin typeface=""/>
              </a:rPr>
              <a:t>What does explain power dynamics?</a:t>
            </a:r>
          </a:p>
          <a:p>
            <a:pPr>
              <a:lnSpc>
                <a:spcPct val="70000"/>
              </a:lnSpc>
            </a:pP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Geography □ Institutions □ World Economy □ Prod. Technology</a:t>
            </a:r>
            <a:br>
              <a:rPr lang="en-US" sz="2000" dirty="0">
                <a:latin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</a:rPr>
            </a:b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"/>
              </a:rPr>
              <a:t>■ </a:t>
            </a:r>
            <a:r>
              <a:rPr lang="en-US" sz="2800" b="1" dirty="0">
                <a:solidFill>
                  <a:srgbClr val="000000"/>
                </a:solidFill>
                <a:latin typeface=""/>
              </a:rPr>
              <a:t>Yet we observe</a:t>
            </a:r>
            <a:r>
              <a:rPr lang="ru-RU" sz="28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Starting 2010x</a:t>
            </a:r>
            <a:r>
              <a:rPr lang="ru-RU" sz="2800" b="1" dirty="0">
                <a:solidFill>
                  <a:srgbClr val="000000"/>
                </a:solidFill>
                <a:latin typeface=""/>
              </a:rPr>
              <a:t> </a:t>
            </a:r>
            <a:endParaRPr lang="en-US" sz="2800" b="1" dirty="0">
              <a:solidFill>
                <a:srgbClr val="000000"/>
              </a:solidFill>
              <a:latin typeface="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Not a spike, but a transition to a new equilibrium 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Other things being equal?</a:t>
            </a:r>
          </a:p>
          <a:p>
            <a:pPr>
              <a:lnSpc>
                <a:spcPct val="7000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"/>
              </a:rPr>
              <a:t>■ </a:t>
            </a:r>
            <a:r>
              <a:rPr lang="en-US" sz="2800" b="1" dirty="0">
                <a:solidFill>
                  <a:srgbClr val="000000"/>
                </a:solidFill>
                <a:latin typeface=""/>
              </a:rPr>
              <a:t>Emerging Field</a:t>
            </a:r>
            <a:r>
              <a:rPr lang="ru-RU" sz="28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Information &amp; Communication in Politics</a:t>
            </a:r>
            <a:r>
              <a:rPr lang="ru-RU" sz="2800" b="1" dirty="0">
                <a:solidFill>
                  <a:srgbClr val="000000"/>
                </a:solidFill>
                <a:latin typeface=""/>
              </a:rPr>
              <a:t> </a:t>
            </a:r>
            <a:endParaRPr lang="en-US" sz="2800" b="1" dirty="0">
              <a:solidFill>
                <a:srgbClr val="000000"/>
              </a:solidFill>
              <a:latin typeface="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Independent Role of ICT [≠ Propaganda]</a:t>
            </a:r>
          </a:p>
          <a:p>
            <a:pPr>
              <a:lnSpc>
                <a:spcPct val="70000"/>
              </a:lnSpc>
            </a:pPr>
            <a:br>
              <a:rPr lang="en-US" sz="28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Global Re-emergence (and Re-invention) of Censorship</a:t>
            </a:r>
            <a:br>
              <a:rPr lang="en-US" sz="2000" dirty="0">
                <a:latin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New types of Political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□ Actors: Platforms, Pirate Parties, Influencers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                         </a:t>
            </a:r>
            <a:r>
              <a:rPr lang="en-US" sz="2000" dirty="0">
                <a:latin typeface="Arial" panose="020B0604020202020204" pitchFamily="34" charset="0"/>
              </a:rPr>
              <a:t>Policy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   □ Agents: Bots (and Viruses), Trolls, Scams, APT groups</a:t>
            </a:r>
            <a:endParaRPr lang="en-US" b="1" dirty="0">
              <a:solidFill>
                <a:srgbClr val="000000"/>
              </a:solidFill>
              <a:effectLst/>
              <a:latin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FAEE2-02DC-26BF-1DFE-8BB683A4D9C9}"/>
              </a:ext>
            </a:extLst>
          </p:cNvPr>
          <p:cNvSpPr txBox="1"/>
          <p:nvPr/>
        </p:nvSpPr>
        <p:spPr>
          <a:xfrm>
            <a:off x="36863" y="724289"/>
            <a:ext cx="7950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Research Agenda &amp; Historical Context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FF869A-3704-958B-C136-A321C623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26" y="2435537"/>
            <a:ext cx="5107130" cy="2793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5BCD81-451D-9446-84A7-ED089CA491F6}"/>
              </a:ext>
            </a:extLst>
          </p:cNvPr>
          <p:cNvSpPr txBox="1"/>
          <p:nvPr/>
        </p:nvSpPr>
        <p:spPr>
          <a:xfrm>
            <a:off x="4341088" y="1401258"/>
            <a:ext cx="1153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conflict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3D4D2-D714-8B0A-0992-74A7012A38E2}"/>
              </a:ext>
            </a:extLst>
          </p:cNvPr>
          <p:cNvSpPr txBox="1"/>
          <p:nvPr/>
        </p:nvSpPr>
        <p:spPr>
          <a:xfrm>
            <a:off x="404131" y="2286102"/>
            <a:ext cx="6990080" cy="54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Diamond (1997)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Ross (2001)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Sachs (2003)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D05E16-7180-1747-F940-F66CB54FC4F4}"/>
              </a:ext>
            </a:extLst>
          </p:cNvPr>
          <p:cNvSpPr txBox="1"/>
          <p:nvPr/>
        </p:nvSpPr>
        <p:spPr>
          <a:xfrm>
            <a:off x="1948684" y="2251867"/>
            <a:ext cx="6990080" cy="54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North (1995)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Acemoglu </a:t>
            </a:r>
          </a:p>
          <a:p>
            <a:pPr>
              <a:lnSpc>
                <a:spcPct val="7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et al (2001)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6A3172-4105-EF0B-2DB7-D42116C0DC9B}"/>
              </a:ext>
            </a:extLst>
          </p:cNvPr>
          <p:cNvSpPr txBox="1"/>
          <p:nvPr/>
        </p:nvSpPr>
        <p:spPr>
          <a:xfrm>
            <a:off x="3493237" y="2251867"/>
            <a:ext cx="1916104" cy="397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Rogowski (1989)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Hiscox (2002)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41748-9BE8-AE6E-38FA-8C9739E3DD39}"/>
              </a:ext>
            </a:extLst>
          </p:cNvPr>
          <p:cNvSpPr txBox="1"/>
          <p:nvPr/>
        </p:nvSpPr>
        <p:spPr>
          <a:xfrm>
            <a:off x="5563182" y="2243517"/>
            <a:ext cx="1984870" cy="849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Rueschemeyer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et al (1992)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Boix (2003)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Ben &amp;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Samuels (2014)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60CF3-E9B6-3D29-A73F-17902E6B99DF}"/>
              </a:ext>
            </a:extLst>
          </p:cNvPr>
          <p:cNvSpPr txBox="1"/>
          <p:nvPr/>
        </p:nvSpPr>
        <p:spPr>
          <a:xfrm>
            <a:off x="10354205" y="3054784"/>
            <a:ext cx="22215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new equilibrium</a:t>
            </a:r>
            <a:endParaRPr lang="en-US" sz="1000" dirty="0"/>
          </a:p>
        </p:txBody>
      </p:sp>
      <p:pic>
        <p:nvPicPr>
          <p:cNvPr id="20" name="Picture 19" descr="A black and white image of a circle and a black and white image of a circle and a black and white image of a circle and a black and white image of a circle and a black and&#10;&#10;AI-generated content may be incorrect.">
            <a:extLst>
              <a:ext uri="{FF2B5EF4-FFF2-40B4-BE49-F238E27FC236}">
                <a16:creationId xmlns:a16="http://schemas.microsoft.com/office/drawing/2014/main" id="{EAEE29AF-22A2-7F50-582A-0829B59D7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99" y="4940068"/>
            <a:ext cx="1061107" cy="4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8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5293-655A-CF8B-5526-6BC615DE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1D0A8-A0F2-2AFA-A8F0-3B8E9AEDC8B5}"/>
              </a:ext>
            </a:extLst>
          </p:cNvPr>
          <p:cNvSpPr txBox="1"/>
          <p:nvPr/>
        </p:nvSpPr>
        <p:spPr>
          <a:xfrm>
            <a:off x="142449" y="1517113"/>
            <a:ext cx="7701389" cy="1963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800" b="1" dirty="0">
                <a:solidFill>
                  <a:srgbClr val="000000"/>
                </a:solidFill>
                <a:latin typeface=""/>
              </a:rPr>
              <a:t>Starting Point </a:t>
            </a:r>
            <a:br>
              <a:rPr lang="en-US" sz="2800" b="1" dirty="0">
                <a:solidFill>
                  <a:srgbClr val="000000"/>
                </a:solidFill>
                <a:latin typeface=""/>
              </a:rPr>
            </a:b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Geography</a:t>
            </a:r>
            <a:br>
              <a:rPr lang="en-US" sz="2000" dirty="0">
                <a:latin typeface="Arial" panose="020B0604020202020204" pitchFamily="34" charset="0"/>
              </a:rPr>
            </a:b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"/>
              </a:rPr>
              <a:t>■ </a:t>
            </a:r>
            <a:r>
              <a:rPr lang="en-US" sz="2800" b="1" dirty="0">
                <a:solidFill>
                  <a:srgbClr val="000000"/>
                </a:solidFill>
                <a:latin typeface=""/>
              </a:rPr>
              <a:t>Case of Mass Actions</a:t>
            </a:r>
            <a:r>
              <a:rPr lang="en-US" sz="10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2011-12, Russia, Regions</a:t>
            </a:r>
            <a:endParaRPr lang="en-US" sz="2800" b="1" dirty="0">
              <a:solidFill>
                <a:srgbClr val="000000"/>
              </a:solidFill>
              <a:latin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828D4-1E3A-6D7B-9A39-1B62EC917AC3}"/>
              </a:ext>
            </a:extLst>
          </p:cNvPr>
          <p:cNvSpPr txBox="1"/>
          <p:nvPr/>
        </p:nvSpPr>
        <p:spPr>
          <a:xfrm>
            <a:off x="36863" y="724289"/>
            <a:ext cx="7950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Research Agenda &amp; Historical Context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9489B-B372-E0A8-9884-A4F3F3E0CDEA}"/>
              </a:ext>
            </a:extLst>
          </p:cNvPr>
          <p:cNvSpPr txBox="1"/>
          <p:nvPr/>
        </p:nvSpPr>
        <p:spPr>
          <a:xfrm>
            <a:off x="404131" y="2286102"/>
            <a:ext cx="6990080" cy="54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Diamond (1997)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Ross (2001)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Sachs (2003)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8E3A3-AD18-FA5E-ED52-0934987ABF86}"/>
              </a:ext>
            </a:extLst>
          </p:cNvPr>
          <p:cNvSpPr txBox="1"/>
          <p:nvPr/>
        </p:nvSpPr>
        <p:spPr>
          <a:xfrm>
            <a:off x="36863" y="76950"/>
            <a:ext cx="10061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Information in the Logic of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310C2-EAD9-E04A-EDF4-2DE631A099CB}"/>
              </a:ext>
            </a:extLst>
          </p:cNvPr>
          <p:cNvSpPr txBox="1"/>
          <p:nvPr/>
        </p:nvSpPr>
        <p:spPr>
          <a:xfrm>
            <a:off x="1926900" y="2205346"/>
            <a:ext cx="3944541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"/>
              </a:rPr>
              <a:t>Campante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"/>
              </a:rPr>
              <a:t> &amp; Do (2009), </a:t>
            </a:r>
            <a:br>
              <a:rPr lang="ru-RU" sz="1400" dirty="0">
                <a:solidFill>
                  <a:schemeClr val="bg1">
                    <a:lumMod val="50000"/>
                  </a:schemeClr>
                </a:solidFill>
                <a:latin typeface=""/>
              </a:rPr>
            </a:b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"/>
              </a:rPr>
              <a:t>Campante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"/>
              </a:rPr>
              <a:t> (2012),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"/>
              </a:rPr>
            </a:b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"/>
              </a:rPr>
              <a:t>Campante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"/>
              </a:rPr>
              <a:t> &amp; Do (2014)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FEFBF-412C-70DC-406F-67B5A225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859" y="1115996"/>
            <a:ext cx="5263496" cy="2586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0BD379-A84A-03B7-9A20-9820007F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982" y="3702282"/>
            <a:ext cx="4425017" cy="2012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2C0612-3B30-5CD8-D106-4B0EDA1D6E07}"/>
              </a:ext>
            </a:extLst>
          </p:cNvPr>
          <p:cNvSpPr txBox="1"/>
          <p:nvPr/>
        </p:nvSpPr>
        <p:spPr>
          <a:xfrm>
            <a:off x="9306350" y="3571477"/>
            <a:ext cx="6222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Russia</a:t>
            </a:r>
          </a:p>
        </p:txBody>
      </p:sp>
    </p:spTree>
    <p:extLst>
      <p:ext uri="{BB962C8B-B14F-4D97-AF65-F5344CB8AC3E}">
        <p14:creationId xmlns:p14="http://schemas.microsoft.com/office/powerpoint/2010/main" val="363600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5293-655A-CF8B-5526-6BC615DE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1D0A8-A0F2-2AFA-A8F0-3B8E9AEDC8B5}"/>
              </a:ext>
            </a:extLst>
          </p:cNvPr>
          <p:cNvSpPr txBox="1"/>
          <p:nvPr/>
        </p:nvSpPr>
        <p:spPr>
          <a:xfrm>
            <a:off x="142449" y="1517113"/>
            <a:ext cx="7701389" cy="5113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"/>
              </a:rPr>
              <a:t>■ </a:t>
            </a:r>
            <a:r>
              <a:rPr lang="en-US" sz="2800" b="1" dirty="0">
                <a:solidFill>
                  <a:srgbClr val="000000"/>
                </a:solidFill>
                <a:latin typeface=""/>
              </a:rPr>
              <a:t>Starting Point </a:t>
            </a:r>
            <a:br>
              <a:rPr lang="en-US" sz="2800" b="1" dirty="0">
                <a:solidFill>
                  <a:srgbClr val="000000"/>
                </a:solidFill>
                <a:latin typeface=""/>
              </a:rPr>
            </a:b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Geography</a:t>
            </a:r>
            <a:br>
              <a:rPr lang="en-US" sz="2000" dirty="0">
                <a:latin typeface="Arial" panose="020B0604020202020204" pitchFamily="34" charset="0"/>
              </a:rPr>
            </a:b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"/>
              </a:rPr>
              <a:t>■ </a:t>
            </a:r>
            <a:r>
              <a:rPr lang="en-US" sz="2800" b="1" dirty="0">
                <a:solidFill>
                  <a:srgbClr val="000000"/>
                </a:solidFill>
                <a:latin typeface=""/>
              </a:rPr>
              <a:t>Case of Mass Actions</a:t>
            </a:r>
            <a:r>
              <a:rPr lang="en-US" sz="10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2011-12, Russia, Regions, Sobolev (2014)</a:t>
            </a:r>
            <a:r>
              <a:rPr lang="ru-RU" sz="2800" b="1" dirty="0">
                <a:solidFill>
                  <a:srgbClr val="000000"/>
                </a:solidFill>
                <a:latin typeface=""/>
              </a:rPr>
              <a:t> </a:t>
            </a:r>
            <a:endParaRPr lang="en-US" sz="2800" b="1" dirty="0">
              <a:solidFill>
                <a:srgbClr val="000000"/>
              </a:solidFill>
              <a:latin typeface=""/>
            </a:endParaRPr>
          </a:p>
          <a:p>
            <a:pPr>
              <a:lnSpc>
                <a:spcPct val="70000"/>
              </a:lnSpc>
            </a:pP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Expectations: □ Contentious Dynamics is determined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                            by geographic factors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                 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□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Population Allocation □ Climate □ Rough Terrain</a:t>
            </a:r>
          </a:p>
          <a:p>
            <a:pPr>
              <a:lnSpc>
                <a:spcPct val="70000"/>
              </a:lnSpc>
            </a:pPr>
            <a:br>
              <a:rPr lang="en-US" sz="28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Compare with: □ Economic Growth 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                     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□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Unemployment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□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per capita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Growth</a:t>
            </a:r>
          </a:p>
          <a:p>
            <a:pPr>
              <a:lnSpc>
                <a:spcPct val="70000"/>
              </a:lnSpc>
            </a:pP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□</a:t>
            </a:r>
            <a:r>
              <a:rPr lang="en-US" sz="2000" dirty="0">
                <a:latin typeface="Arial" panose="020B0604020202020204" pitchFamily="34" charset="0"/>
              </a:rPr>
              <a:t> Findings: </a:t>
            </a:r>
            <a:r>
              <a:rPr lang="en-US" sz="2000" dirty="0"/>
              <a:t>☑</a:t>
            </a:r>
            <a:r>
              <a:rPr lang="ru-RU" sz="2000" dirty="0"/>
              <a:t> </a:t>
            </a:r>
            <a:r>
              <a:rPr lang="en-US" sz="2000" dirty="0">
                <a:latin typeface="Arial" panose="020B0604020202020204" pitchFamily="34" charset="0"/>
              </a:rPr>
              <a:t>Comparable Effects with Economic Factors</a:t>
            </a:r>
          </a:p>
          <a:p>
            <a:pPr>
              <a:lnSpc>
                <a:spcPct val="70000"/>
              </a:lnSpc>
            </a:pPr>
            <a:endParaRPr lang="en-US" sz="2000" dirty="0"/>
          </a:p>
          <a:p>
            <a:pPr>
              <a:lnSpc>
                <a:spcPct val="70000"/>
              </a:lnSpc>
            </a:pPr>
            <a:r>
              <a:rPr lang="en-US" sz="2000" dirty="0"/>
              <a:t>                      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☑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ICT indicators (networks, computers, cellphones, </a:t>
            </a:r>
            <a:b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                       information accessibility, internet traffic)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                      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mattered even more!</a:t>
            </a:r>
          </a:p>
          <a:p>
            <a:pPr>
              <a:lnSpc>
                <a:spcPct val="70000"/>
              </a:lnSpc>
            </a:pP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828D4-1E3A-6D7B-9A39-1B62EC917AC3}"/>
              </a:ext>
            </a:extLst>
          </p:cNvPr>
          <p:cNvSpPr txBox="1"/>
          <p:nvPr/>
        </p:nvSpPr>
        <p:spPr>
          <a:xfrm>
            <a:off x="36863" y="724289"/>
            <a:ext cx="7950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Research Agenda &amp; Historical Context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9489B-B372-E0A8-9884-A4F3F3E0CDEA}"/>
              </a:ext>
            </a:extLst>
          </p:cNvPr>
          <p:cNvSpPr txBox="1"/>
          <p:nvPr/>
        </p:nvSpPr>
        <p:spPr>
          <a:xfrm>
            <a:off x="404131" y="2286102"/>
            <a:ext cx="6990080" cy="54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Diamond (1997)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Ross (2001)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Sachs (2003)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95B568-4E6B-8658-76C7-356ECE0B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973" y="907947"/>
            <a:ext cx="4310366" cy="2867713"/>
          </a:xfrm>
          <a:prstGeom prst="rect">
            <a:avLst/>
          </a:prstGeom>
        </p:spPr>
      </p:pic>
      <p:pic>
        <p:nvPicPr>
          <p:cNvPr id="6" name="Picture 5" descr="A group of people in riot gear&#10;&#10;Description automatically generated">
            <a:extLst>
              <a:ext uri="{FF2B5EF4-FFF2-40B4-BE49-F238E27FC236}">
                <a16:creationId xmlns:a16="http://schemas.microsoft.com/office/drawing/2014/main" id="{1CF01721-4458-418E-9AA7-80839169E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973" y="4062331"/>
            <a:ext cx="4310366" cy="2872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C8E3A3-AD18-FA5E-ED52-0934987ABF86}"/>
              </a:ext>
            </a:extLst>
          </p:cNvPr>
          <p:cNvSpPr txBox="1"/>
          <p:nvPr/>
        </p:nvSpPr>
        <p:spPr>
          <a:xfrm>
            <a:off x="36863" y="76950"/>
            <a:ext cx="10061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Information in the Logic of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310C2-EAD9-E04A-EDF4-2DE631A099CB}"/>
              </a:ext>
            </a:extLst>
          </p:cNvPr>
          <p:cNvSpPr txBox="1"/>
          <p:nvPr/>
        </p:nvSpPr>
        <p:spPr>
          <a:xfrm>
            <a:off x="1926900" y="2205346"/>
            <a:ext cx="3944541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"/>
              </a:rPr>
              <a:t>Campante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"/>
              </a:rPr>
              <a:t> &amp; Do (2009), </a:t>
            </a:r>
            <a:br>
              <a:rPr lang="ru-RU" sz="1400" dirty="0">
                <a:solidFill>
                  <a:schemeClr val="bg1">
                    <a:lumMod val="50000"/>
                  </a:schemeClr>
                </a:solidFill>
                <a:latin typeface=""/>
              </a:rPr>
            </a:b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"/>
              </a:rPr>
              <a:t>Campante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"/>
              </a:rPr>
              <a:t> (2012),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"/>
              </a:rPr>
            </a:b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"/>
              </a:rPr>
              <a:t>Campante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"/>
              </a:rPr>
              <a:t> &amp; Do (2014)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9463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6E22-5411-54C1-1AD4-4953470E9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black wire on a white background&#10;&#10;AI-generated content may be incorrect.">
            <a:extLst>
              <a:ext uri="{FF2B5EF4-FFF2-40B4-BE49-F238E27FC236}">
                <a16:creationId xmlns:a16="http://schemas.microsoft.com/office/drawing/2014/main" id="{FFF97649-9A44-DAFA-8880-8199168F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029" y="3429000"/>
            <a:ext cx="2496009" cy="90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719E6-E5E1-D2C1-7179-21A6CC2A4EB2}"/>
              </a:ext>
            </a:extLst>
          </p:cNvPr>
          <p:cNvSpPr txBox="1"/>
          <p:nvPr/>
        </p:nvSpPr>
        <p:spPr>
          <a:xfrm>
            <a:off x="36863" y="76950"/>
            <a:ext cx="67195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Paths &amp; Pathways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A4EA2-6638-D36F-BDCE-867897F1AAFB}"/>
              </a:ext>
            </a:extLst>
          </p:cNvPr>
          <p:cNvSpPr txBox="1"/>
          <p:nvPr/>
        </p:nvSpPr>
        <p:spPr>
          <a:xfrm>
            <a:off x="36863" y="5865543"/>
            <a:ext cx="2068726" cy="613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br>
              <a:rPr lang="en-US" sz="2800" dirty="0">
                <a:latin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DCF5-709D-459C-0247-380A5EAFBDD0}"/>
              </a:ext>
            </a:extLst>
          </p:cNvPr>
          <p:cNvSpPr txBox="1"/>
          <p:nvPr/>
        </p:nvSpPr>
        <p:spPr>
          <a:xfrm>
            <a:off x="36863" y="724289"/>
            <a:ext cx="6478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Political Power &amp; Three Information-Related Nodes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53BB8C-33C6-4501-2189-C5B08B40B0C3}"/>
              </a:ext>
            </a:extLst>
          </p:cNvPr>
          <p:cNvSpPr txBox="1"/>
          <p:nvPr/>
        </p:nvSpPr>
        <p:spPr>
          <a:xfrm>
            <a:off x="5107013" y="3002528"/>
            <a:ext cx="209550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Political Power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Obey Voluntarily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314769-5F98-0135-175C-211F9A5CE0E8}"/>
              </a:ext>
            </a:extLst>
          </p:cNvPr>
          <p:cNvSpPr/>
          <p:nvPr/>
        </p:nvSpPr>
        <p:spPr>
          <a:xfrm>
            <a:off x="893329" y="3451234"/>
            <a:ext cx="1536700" cy="1536700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EEA16E-721C-A48B-80DA-AD6ADB9DA894}"/>
              </a:ext>
            </a:extLst>
          </p:cNvPr>
          <p:cNvSpPr/>
          <p:nvPr/>
        </p:nvSpPr>
        <p:spPr>
          <a:xfrm>
            <a:off x="9693293" y="628947"/>
            <a:ext cx="1707864" cy="1707864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0E9472-60C1-BA9C-5F03-2E46D1845356}"/>
              </a:ext>
            </a:extLst>
          </p:cNvPr>
          <p:cNvGrpSpPr/>
          <p:nvPr/>
        </p:nvGrpSpPr>
        <p:grpSpPr>
          <a:xfrm>
            <a:off x="9305223" y="1173112"/>
            <a:ext cx="2468948" cy="756249"/>
            <a:chOff x="5500857" y="1557705"/>
            <a:chExt cx="6286499" cy="7562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1433ED-EFC9-43A5-C3AE-2B08090BF589}"/>
                </a:ext>
              </a:extLst>
            </p:cNvPr>
            <p:cNvSpPr txBox="1"/>
            <p:nvPr/>
          </p:nvSpPr>
          <p:spPr>
            <a:xfrm>
              <a:off x="5500857" y="1557705"/>
              <a:ext cx="6216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Infrastructure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806016-61C8-1DAC-778A-374EF74FB9D0}"/>
                </a:ext>
              </a:extLst>
            </p:cNvPr>
            <p:cNvSpPr txBox="1"/>
            <p:nvPr/>
          </p:nvSpPr>
          <p:spPr>
            <a:xfrm>
              <a:off x="5500857" y="1852289"/>
              <a:ext cx="62864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 &amp;</a:t>
              </a:r>
              <a:b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Transmission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5E3F91F-DDF8-9FF0-0767-C3843BB2797E}"/>
              </a:ext>
            </a:extLst>
          </p:cNvPr>
          <p:cNvSpPr txBox="1"/>
          <p:nvPr/>
        </p:nvSpPr>
        <p:spPr>
          <a:xfrm>
            <a:off x="846159" y="4122101"/>
            <a:ext cx="153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&amp; Style of 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B2E58C-5719-3233-A902-1B176B8835C9}"/>
              </a:ext>
            </a:extLst>
          </p:cNvPr>
          <p:cNvSpPr txBox="1"/>
          <p:nvPr/>
        </p:nvSpPr>
        <p:spPr>
          <a:xfrm>
            <a:off x="897658" y="3850252"/>
            <a:ext cx="1433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pic>
        <p:nvPicPr>
          <p:cNvPr id="49" name="Picture 48" descr="A black curved line on a white background&#10;&#10;AI-generated content may be incorrect.">
            <a:extLst>
              <a:ext uri="{FF2B5EF4-FFF2-40B4-BE49-F238E27FC236}">
                <a16:creationId xmlns:a16="http://schemas.microsoft.com/office/drawing/2014/main" id="{283BE5FC-573F-9A3F-A392-4B5836BA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78" y="1247860"/>
            <a:ext cx="3035300" cy="1739900"/>
          </a:xfrm>
          <a:prstGeom prst="rect">
            <a:avLst/>
          </a:prstGeom>
        </p:spPr>
      </p:pic>
      <p:pic>
        <p:nvPicPr>
          <p:cNvPr id="51" name="Picture 50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A39FF8EA-1C0F-3227-825F-1EE929088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220" y="3675197"/>
            <a:ext cx="2425488" cy="122310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A232B40-DF0D-ECA2-C4FD-BF0CBA4C7221}"/>
              </a:ext>
            </a:extLst>
          </p:cNvPr>
          <p:cNvSpPr/>
          <p:nvPr/>
        </p:nvSpPr>
        <p:spPr>
          <a:xfrm>
            <a:off x="8505968" y="4474349"/>
            <a:ext cx="1707864" cy="1707864"/>
          </a:xfrm>
          <a:prstGeom prst="ellipse">
            <a:avLst/>
          </a:prstGeom>
          <a:solidFill>
            <a:schemeClr val="bg1">
              <a:lumMod val="50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E592F7-D2D7-696F-0D86-8BBC5572C577}"/>
              </a:ext>
            </a:extLst>
          </p:cNvPr>
          <p:cNvGrpSpPr/>
          <p:nvPr/>
        </p:nvGrpSpPr>
        <p:grpSpPr>
          <a:xfrm>
            <a:off x="6196898" y="4836718"/>
            <a:ext cx="6326004" cy="737839"/>
            <a:chOff x="6115259" y="1106686"/>
            <a:chExt cx="6326004" cy="7378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7DB31-C81B-500A-A669-95952C451A51}"/>
                </a:ext>
              </a:extLst>
            </p:cNvPr>
            <p:cNvSpPr txBox="1"/>
            <p:nvPr/>
          </p:nvSpPr>
          <p:spPr>
            <a:xfrm>
              <a:off x="6115259" y="1106686"/>
              <a:ext cx="6216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Perception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204288-7213-C064-6005-53C6C22A0452}"/>
                </a:ext>
              </a:extLst>
            </p:cNvPr>
            <p:cNvSpPr txBox="1"/>
            <p:nvPr/>
          </p:nvSpPr>
          <p:spPr>
            <a:xfrm>
              <a:off x="6154763" y="1382860"/>
              <a:ext cx="62865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Sensors &amp; </a:t>
              </a:r>
              <a:b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7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E5DD-34C4-9D58-7350-1758A455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use Icon PNG Images, Vectors Free Download - Pngtree">
            <a:extLst>
              <a:ext uri="{FF2B5EF4-FFF2-40B4-BE49-F238E27FC236}">
                <a16:creationId xmlns:a16="http://schemas.microsoft.com/office/drawing/2014/main" id="{8D1D55CC-0723-32AA-DB37-B1326AF3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25" y="2463167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7CFDD2-59C1-919F-9FE4-9D5AA8EBC6AB}"/>
              </a:ext>
            </a:extLst>
          </p:cNvPr>
          <p:cNvSpPr txBox="1"/>
          <p:nvPr/>
        </p:nvSpPr>
        <p:spPr>
          <a:xfrm>
            <a:off x="2272153" y="1742907"/>
            <a:ext cx="10415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Fake</a:t>
            </a:r>
            <a:b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Rally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B76EC-41D7-8BC8-056B-7C7C0C99D4EE}"/>
              </a:ext>
            </a:extLst>
          </p:cNvPr>
          <p:cNvSpPr txBox="1"/>
          <p:nvPr/>
        </p:nvSpPr>
        <p:spPr>
          <a:xfrm>
            <a:off x="36862" y="724289"/>
            <a:ext cx="11107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Echo of Freedom:</a:t>
            </a:r>
          </a:p>
        </p:txBody>
      </p:sp>
      <p:pic>
        <p:nvPicPr>
          <p:cNvPr id="2" name="Picture 1" descr="A diagram of a political power&#10;&#10;AI-generated content may be incorrect.">
            <a:extLst>
              <a:ext uri="{FF2B5EF4-FFF2-40B4-BE49-F238E27FC236}">
                <a16:creationId xmlns:a16="http://schemas.microsoft.com/office/drawing/2014/main" id="{6AD500D7-4D5A-EA36-E87D-B860FBBE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76950"/>
            <a:ext cx="3068286" cy="1684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A64842-56ED-C6A2-EC2B-68EA5289F7CC}"/>
              </a:ext>
            </a:extLst>
          </p:cNvPr>
          <p:cNvSpPr txBox="1"/>
          <p:nvPr/>
        </p:nvSpPr>
        <p:spPr>
          <a:xfrm>
            <a:off x="36863" y="76950"/>
            <a:ext cx="10284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Information 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F68BF-D7A7-3EE8-6600-491E489ECDAE}"/>
              </a:ext>
            </a:extLst>
          </p:cNvPr>
          <p:cNvSpPr txBox="1"/>
          <p:nvPr/>
        </p:nvSpPr>
        <p:spPr>
          <a:xfrm>
            <a:off x="3325415" y="732269"/>
            <a:ext cx="6222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How Independent Media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Contain Dissent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FED9B-6A18-D22E-B424-5D80182BA2DB}"/>
              </a:ext>
            </a:extLst>
          </p:cNvPr>
          <p:cNvSpPr txBox="1"/>
          <p:nvPr/>
        </p:nvSpPr>
        <p:spPr>
          <a:xfrm>
            <a:off x="14107" y="2141914"/>
            <a:ext cx="12557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Sender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Autocract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8579AB-D109-51F5-DBE0-2A59FF16202D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1269887" y="2158406"/>
            <a:ext cx="1002266" cy="337451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51E6B9-B618-535A-2B41-FCDB99FFF1C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269887" y="2495857"/>
            <a:ext cx="812075" cy="444788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B994DC-CBB2-523F-7245-7099D49AA39E}"/>
              </a:ext>
            </a:extLst>
          </p:cNvPr>
          <p:cNvSpPr txBox="1"/>
          <p:nvPr/>
        </p:nvSpPr>
        <p:spPr>
          <a:xfrm>
            <a:off x="2081961" y="2771717"/>
            <a:ext cx="903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DA5C59-395C-EBAC-2137-C24BF03DFB12}"/>
              </a:ext>
            </a:extLst>
          </p:cNvPr>
          <p:cNvSpPr txBox="1"/>
          <p:nvPr/>
        </p:nvSpPr>
        <p:spPr>
          <a:xfrm>
            <a:off x="4271079" y="2135218"/>
            <a:ext cx="1466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Receiver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[Citizen]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D4E69D-EB22-B90A-7F7A-798D1F57400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3313674" y="2158406"/>
            <a:ext cx="957405" cy="330755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63F626-2992-AB72-CE24-0BEFED1EDA4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2985312" y="2489161"/>
            <a:ext cx="1285767" cy="513389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E5BE5A7-304E-84B9-7E10-38FD48464108}"/>
              </a:ext>
            </a:extLst>
          </p:cNvPr>
          <p:cNvSpPr txBox="1"/>
          <p:nvPr/>
        </p:nvSpPr>
        <p:spPr>
          <a:xfrm>
            <a:off x="6741300" y="1616337"/>
            <a:ext cx="1466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Dissent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8052782-F5C8-991A-9A85-47D4F122FD30}"/>
              </a:ext>
            </a:extLst>
          </p:cNvPr>
          <p:cNvCxnSpPr>
            <a:cxnSpLocks/>
          </p:cNvCxnSpPr>
          <p:nvPr/>
        </p:nvCxnSpPr>
        <p:spPr>
          <a:xfrm flipV="1">
            <a:off x="5882897" y="2022788"/>
            <a:ext cx="1002266" cy="522117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A39B17-E498-68AA-2B3A-151E0B178560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882897" y="2544905"/>
            <a:ext cx="1014811" cy="491474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8A553D-F675-627E-B7E0-ECC8B4CF8968}"/>
              </a:ext>
            </a:extLst>
          </p:cNvPr>
          <p:cNvSpPr txBox="1"/>
          <p:nvPr/>
        </p:nvSpPr>
        <p:spPr>
          <a:xfrm>
            <a:off x="6897708" y="2805546"/>
            <a:ext cx="903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E604FF1-E932-505B-9E18-0F3DAC60D3CC}"/>
              </a:ext>
            </a:extLst>
          </p:cNvPr>
          <p:cNvCxnSpPr>
            <a:cxnSpLocks/>
          </p:cNvCxnSpPr>
          <p:nvPr/>
        </p:nvCxnSpPr>
        <p:spPr>
          <a:xfrm>
            <a:off x="3642036" y="2522990"/>
            <a:ext cx="0" cy="744221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A8232B2-F1F1-09B1-FACF-727AB34F6396}"/>
              </a:ext>
            </a:extLst>
          </p:cNvPr>
          <p:cNvSpPr txBox="1"/>
          <p:nvPr/>
        </p:nvSpPr>
        <p:spPr>
          <a:xfrm>
            <a:off x="1622323" y="-1032387"/>
            <a:ext cx="18473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8189E6C-F8DD-DF48-4B84-1A6ADD4B6A89}"/>
              </a:ext>
            </a:extLst>
          </p:cNvPr>
          <p:cNvSpPr txBox="1"/>
          <p:nvPr/>
        </p:nvSpPr>
        <p:spPr>
          <a:xfrm>
            <a:off x="-44769" y="6294646"/>
            <a:ext cx="9351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Wintrobe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(1998),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Egorov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Guriev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(2009), Edmond (2008, 2013),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Kricheli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Livne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Magaloni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(2011), Ho (2020),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King, Pan, Roberts (2013, 2016), Roberts (2018), Xu (2022)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264BFBB-1528-FEE8-9BC3-0C3855D57981}"/>
              </a:ext>
            </a:extLst>
          </p:cNvPr>
          <p:cNvSpPr txBox="1"/>
          <p:nvPr/>
        </p:nvSpPr>
        <p:spPr>
          <a:xfrm>
            <a:off x="10386615" y="1919087"/>
            <a:ext cx="2025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Nuances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E5DD-34C4-9D58-7350-1758A455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ouse Icon PNG Images, Vectors Free Download - Pngtree">
            <a:extLst>
              <a:ext uri="{FF2B5EF4-FFF2-40B4-BE49-F238E27FC236}">
                <a16:creationId xmlns:a16="http://schemas.microsoft.com/office/drawing/2014/main" id="{D994F93D-206D-A422-7B39-5F3AE63E4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25" y="2463167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7CFDD2-59C1-919F-9FE4-9D5AA8EBC6AB}"/>
              </a:ext>
            </a:extLst>
          </p:cNvPr>
          <p:cNvSpPr txBox="1"/>
          <p:nvPr/>
        </p:nvSpPr>
        <p:spPr>
          <a:xfrm>
            <a:off x="2272153" y="1742907"/>
            <a:ext cx="10415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Fake</a:t>
            </a:r>
            <a:b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Rally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B76EC-41D7-8BC8-056B-7C7C0C99D4EE}"/>
              </a:ext>
            </a:extLst>
          </p:cNvPr>
          <p:cNvSpPr txBox="1"/>
          <p:nvPr/>
        </p:nvSpPr>
        <p:spPr>
          <a:xfrm>
            <a:off x="36862" y="724289"/>
            <a:ext cx="11107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Echo of Freedom:</a:t>
            </a:r>
          </a:p>
        </p:txBody>
      </p:sp>
      <p:pic>
        <p:nvPicPr>
          <p:cNvPr id="2" name="Picture 1" descr="A diagram of a political power&#10;&#10;AI-generated content may be incorrect.">
            <a:extLst>
              <a:ext uri="{FF2B5EF4-FFF2-40B4-BE49-F238E27FC236}">
                <a16:creationId xmlns:a16="http://schemas.microsoft.com/office/drawing/2014/main" id="{6AD500D7-4D5A-EA36-E87D-B860FBBE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76950"/>
            <a:ext cx="3068286" cy="1684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A64842-56ED-C6A2-EC2B-68EA5289F7CC}"/>
              </a:ext>
            </a:extLst>
          </p:cNvPr>
          <p:cNvSpPr txBox="1"/>
          <p:nvPr/>
        </p:nvSpPr>
        <p:spPr>
          <a:xfrm>
            <a:off x="36863" y="76950"/>
            <a:ext cx="10284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Information 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F68BF-D7A7-3EE8-6600-491E489ECDAE}"/>
              </a:ext>
            </a:extLst>
          </p:cNvPr>
          <p:cNvSpPr txBox="1"/>
          <p:nvPr/>
        </p:nvSpPr>
        <p:spPr>
          <a:xfrm>
            <a:off x="3325415" y="732269"/>
            <a:ext cx="6222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How Independent Media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Contain Dissent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ADFEF-6869-60A2-966F-398E85DE671D}"/>
              </a:ext>
            </a:extLst>
          </p:cNvPr>
          <p:cNvSpPr txBox="1"/>
          <p:nvPr/>
        </p:nvSpPr>
        <p:spPr>
          <a:xfrm>
            <a:off x="2040977" y="4296133"/>
            <a:ext cx="177761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Ownership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FED9B-6A18-D22E-B424-5D80182BA2DB}"/>
              </a:ext>
            </a:extLst>
          </p:cNvPr>
          <p:cNvSpPr txBox="1"/>
          <p:nvPr/>
        </p:nvSpPr>
        <p:spPr>
          <a:xfrm>
            <a:off x="14107" y="2141914"/>
            <a:ext cx="12557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Sender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Autocract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8579AB-D109-51F5-DBE0-2A59FF16202D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1269887" y="2158406"/>
            <a:ext cx="1002266" cy="337451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51E6B9-B618-535A-2B41-FCDB99FFF1C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269887" y="2495857"/>
            <a:ext cx="812075" cy="444788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B994DC-CBB2-523F-7245-7099D49AA39E}"/>
              </a:ext>
            </a:extLst>
          </p:cNvPr>
          <p:cNvSpPr txBox="1"/>
          <p:nvPr/>
        </p:nvSpPr>
        <p:spPr>
          <a:xfrm>
            <a:off x="2081961" y="2771717"/>
            <a:ext cx="903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DA5C59-395C-EBAC-2137-C24BF03DFB12}"/>
              </a:ext>
            </a:extLst>
          </p:cNvPr>
          <p:cNvSpPr txBox="1"/>
          <p:nvPr/>
        </p:nvSpPr>
        <p:spPr>
          <a:xfrm>
            <a:off x="4271079" y="2135218"/>
            <a:ext cx="1466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Receiver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[Citizen]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D4E69D-EB22-B90A-7F7A-798D1F57400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3313674" y="2158406"/>
            <a:ext cx="957405" cy="330755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63F626-2992-AB72-CE24-0BEFED1EDA4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2985312" y="2489161"/>
            <a:ext cx="1285767" cy="513389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E5BE5A7-304E-84B9-7E10-38FD48464108}"/>
              </a:ext>
            </a:extLst>
          </p:cNvPr>
          <p:cNvSpPr txBox="1"/>
          <p:nvPr/>
        </p:nvSpPr>
        <p:spPr>
          <a:xfrm>
            <a:off x="6741300" y="1616337"/>
            <a:ext cx="1466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Dissent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8052782-F5C8-991A-9A85-47D4F122FD30}"/>
              </a:ext>
            </a:extLst>
          </p:cNvPr>
          <p:cNvCxnSpPr>
            <a:cxnSpLocks/>
          </p:cNvCxnSpPr>
          <p:nvPr/>
        </p:nvCxnSpPr>
        <p:spPr>
          <a:xfrm flipV="1">
            <a:off x="5882897" y="2022788"/>
            <a:ext cx="1002266" cy="522117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A39B17-E498-68AA-2B3A-151E0B178560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882897" y="2544905"/>
            <a:ext cx="1014811" cy="491474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8A553D-F675-627E-B7E0-ECC8B4CF8968}"/>
              </a:ext>
            </a:extLst>
          </p:cNvPr>
          <p:cNvSpPr txBox="1"/>
          <p:nvPr/>
        </p:nvSpPr>
        <p:spPr>
          <a:xfrm>
            <a:off x="6897708" y="2805546"/>
            <a:ext cx="903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22BF4E-8729-0010-74D0-B67DD9ED7DBF}"/>
              </a:ext>
            </a:extLst>
          </p:cNvPr>
          <p:cNvSpPr txBox="1"/>
          <p:nvPr/>
        </p:nvSpPr>
        <p:spPr>
          <a:xfrm>
            <a:off x="-132198" y="4186939"/>
            <a:ext cx="12557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[strength]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304143-0260-3420-661B-DFBD711289E7}"/>
              </a:ext>
            </a:extLst>
          </p:cNvPr>
          <p:cNvCxnSpPr>
            <a:cxnSpLocks/>
            <a:stCxn id="65" idx="3"/>
            <a:endCxn id="13" idx="1"/>
          </p:cNvCxnSpPr>
          <p:nvPr/>
        </p:nvCxnSpPr>
        <p:spPr>
          <a:xfrm flipV="1">
            <a:off x="1123582" y="4526966"/>
            <a:ext cx="917395" cy="1391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E361E59-EB2A-1F33-105F-756E8F431F9B}"/>
              </a:ext>
            </a:extLst>
          </p:cNvPr>
          <p:cNvSpPr txBox="1"/>
          <p:nvPr/>
        </p:nvSpPr>
        <p:spPr>
          <a:xfrm>
            <a:off x="8045210" y="4215153"/>
            <a:ext cx="1466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Citizen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[Beliefs]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EA7DB01-C253-81CE-3D93-C2E3EF1A10E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18587" y="4526966"/>
            <a:ext cx="374923" cy="691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F299AEA-3EC1-6A90-004E-A26ECEDAAA29}"/>
              </a:ext>
            </a:extLst>
          </p:cNvPr>
          <p:cNvSpPr txBox="1"/>
          <p:nvPr/>
        </p:nvSpPr>
        <p:spPr>
          <a:xfrm>
            <a:off x="10666154" y="3852149"/>
            <a:ext cx="1466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Dissent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7312418-1ABE-971C-5275-D928653A4D61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663888" y="4082982"/>
            <a:ext cx="1002266" cy="52211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25B5078-D9EE-9E98-BFD0-865CDA7753C4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9663888" y="4605099"/>
            <a:ext cx="1014811" cy="4914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DA2793A-B041-C01A-D9A1-E1903520D7BD}"/>
              </a:ext>
            </a:extLst>
          </p:cNvPr>
          <p:cNvSpPr txBox="1"/>
          <p:nvPr/>
        </p:nvSpPr>
        <p:spPr>
          <a:xfrm>
            <a:off x="10678699" y="4865740"/>
            <a:ext cx="903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1E9798-69C6-B53A-3DCF-C51CCB072EDF}"/>
              </a:ext>
            </a:extLst>
          </p:cNvPr>
          <p:cNvSpPr txBox="1"/>
          <p:nvPr/>
        </p:nvSpPr>
        <p:spPr>
          <a:xfrm>
            <a:off x="1002670" y="3744002"/>
            <a:ext cx="1002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Fake</a:t>
            </a:r>
            <a:b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Rally</a:t>
            </a:r>
            <a:endParaRPr lang="en-US" sz="18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D888101-FA4D-88DB-BB6E-87C10E100706}"/>
              </a:ext>
            </a:extLst>
          </p:cNvPr>
          <p:cNvSpPr txBox="1"/>
          <p:nvPr/>
        </p:nvSpPr>
        <p:spPr>
          <a:xfrm>
            <a:off x="1136127" y="4792361"/>
            <a:ext cx="634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18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966E9C2-461F-52E6-4A20-21D709530DB6}"/>
              </a:ext>
            </a:extLst>
          </p:cNvPr>
          <p:cNvSpPr txBox="1"/>
          <p:nvPr/>
        </p:nvSpPr>
        <p:spPr>
          <a:xfrm>
            <a:off x="4232464" y="4316373"/>
            <a:ext cx="1170793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24C6B98-967D-D43B-7105-54A2A6FA72EC}"/>
              </a:ext>
            </a:extLst>
          </p:cNvPr>
          <p:cNvSpPr txBox="1"/>
          <p:nvPr/>
        </p:nvSpPr>
        <p:spPr>
          <a:xfrm>
            <a:off x="2497222" y="3919483"/>
            <a:ext cx="903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[State]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A7C2ADA-5E06-0187-EA2D-211640B37964}"/>
              </a:ext>
            </a:extLst>
          </p:cNvPr>
          <p:cNvSpPr txBox="1"/>
          <p:nvPr/>
        </p:nvSpPr>
        <p:spPr>
          <a:xfrm>
            <a:off x="2410571" y="4792361"/>
            <a:ext cx="1291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[Private]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5F3A99-A8EC-3120-0974-D94B57FE14D7}"/>
              </a:ext>
            </a:extLst>
          </p:cNvPr>
          <p:cNvSpPr txBox="1"/>
          <p:nvPr/>
        </p:nvSpPr>
        <p:spPr>
          <a:xfrm>
            <a:off x="3957071" y="3953855"/>
            <a:ext cx="1997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[Investigations]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40D3041-65F6-099A-C797-E80C6B89AED1}"/>
              </a:ext>
            </a:extLst>
          </p:cNvPr>
          <p:cNvSpPr txBox="1"/>
          <p:nvPr/>
        </p:nvSpPr>
        <p:spPr>
          <a:xfrm>
            <a:off x="4169012" y="4771224"/>
            <a:ext cx="1445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[Reporting]</a:t>
            </a:r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DD7D0E4-D417-CCB5-E84B-B0387DDCF4EB}"/>
              </a:ext>
            </a:extLst>
          </p:cNvPr>
          <p:cNvSpPr txBox="1"/>
          <p:nvPr/>
        </p:nvSpPr>
        <p:spPr>
          <a:xfrm>
            <a:off x="5835628" y="4323187"/>
            <a:ext cx="1846951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Censorship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9EACFE4-FFF5-3AE6-BB28-37E9D95341BB}"/>
              </a:ext>
            </a:extLst>
          </p:cNvPr>
          <p:cNvCxnSpPr>
            <a:cxnSpLocks/>
            <a:stCxn id="96" idx="3"/>
            <a:endCxn id="115" idx="1"/>
          </p:cNvCxnSpPr>
          <p:nvPr/>
        </p:nvCxnSpPr>
        <p:spPr>
          <a:xfrm>
            <a:off x="5403257" y="4547206"/>
            <a:ext cx="432371" cy="681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8800E887-6BD8-CED0-8ACA-61514C172583}"/>
              </a:ext>
            </a:extLst>
          </p:cNvPr>
          <p:cNvSpPr txBox="1"/>
          <p:nvPr/>
        </p:nvSpPr>
        <p:spPr>
          <a:xfrm>
            <a:off x="6121674" y="3966545"/>
            <a:ext cx="1332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[Platforms]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620F28E-8E60-1C5F-B3A6-F7A3C4836382}"/>
              </a:ext>
            </a:extLst>
          </p:cNvPr>
          <p:cNvSpPr txBox="1"/>
          <p:nvPr/>
        </p:nvSpPr>
        <p:spPr>
          <a:xfrm>
            <a:off x="6050695" y="4827843"/>
            <a:ext cx="15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[Self-Censor]</a:t>
            </a:r>
            <a:endParaRPr lang="en-US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E604FF1-E932-505B-9E18-0F3DAC60D3CC}"/>
              </a:ext>
            </a:extLst>
          </p:cNvPr>
          <p:cNvCxnSpPr>
            <a:cxnSpLocks/>
          </p:cNvCxnSpPr>
          <p:nvPr/>
        </p:nvCxnSpPr>
        <p:spPr>
          <a:xfrm>
            <a:off x="3642036" y="2522990"/>
            <a:ext cx="0" cy="744221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A8232B2-F1F1-09B1-FACF-727AB34F6396}"/>
              </a:ext>
            </a:extLst>
          </p:cNvPr>
          <p:cNvSpPr txBox="1"/>
          <p:nvPr/>
        </p:nvSpPr>
        <p:spPr>
          <a:xfrm>
            <a:off x="1622323" y="-1032387"/>
            <a:ext cx="18473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0D503B3-13E5-3F80-91E3-26C8A93B9781}"/>
              </a:ext>
            </a:extLst>
          </p:cNvPr>
          <p:cNvCxnSpPr>
            <a:cxnSpLocks/>
          </p:cNvCxnSpPr>
          <p:nvPr/>
        </p:nvCxnSpPr>
        <p:spPr>
          <a:xfrm>
            <a:off x="7687219" y="4569096"/>
            <a:ext cx="432371" cy="681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48189E6C-F8DD-DF48-4B84-1A6ADD4B6A89}"/>
              </a:ext>
            </a:extLst>
          </p:cNvPr>
          <p:cNvSpPr txBox="1"/>
          <p:nvPr/>
        </p:nvSpPr>
        <p:spPr>
          <a:xfrm>
            <a:off x="-44769" y="6294646"/>
            <a:ext cx="9351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Wintrobe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(1998),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Egorov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Guriev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(2009), Edmond (2008, 2013),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Kricheli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Livne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Magaloni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(2011), Ho (2020),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King, Pan, Roberts (2013, 2016), Roberts (2018), Xu (2022)</a:t>
            </a:r>
          </a:p>
        </p:txBody>
      </p:sp>
    </p:spTree>
    <p:extLst>
      <p:ext uri="{BB962C8B-B14F-4D97-AF65-F5344CB8AC3E}">
        <p14:creationId xmlns:p14="http://schemas.microsoft.com/office/powerpoint/2010/main" val="244098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E5DD-34C4-9D58-7350-1758A455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ouse Icon PNG Images, Vectors Free Download - Pngtree">
            <a:extLst>
              <a:ext uri="{FF2B5EF4-FFF2-40B4-BE49-F238E27FC236}">
                <a16:creationId xmlns:a16="http://schemas.microsoft.com/office/drawing/2014/main" id="{61E7DB93-2D18-66E0-F48A-1DE7FB67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25" y="2463167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7CFDD2-59C1-919F-9FE4-9D5AA8EBC6AB}"/>
              </a:ext>
            </a:extLst>
          </p:cNvPr>
          <p:cNvSpPr txBox="1"/>
          <p:nvPr/>
        </p:nvSpPr>
        <p:spPr>
          <a:xfrm>
            <a:off x="2272153" y="1742907"/>
            <a:ext cx="10415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Fake</a:t>
            </a:r>
            <a:b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Rally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B76EC-41D7-8BC8-056B-7C7C0C99D4EE}"/>
              </a:ext>
            </a:extLst>
          </p:cNvPr>
          <p:cNvSpPr txBox="1"/>
          <p:nvPr/>
        </p:nvSpPr>
        <p:spPr>
          <a:xfrm>
            <a:off x="36862" y="724289"/>
            <a:ext cx="11107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Echo of Freedom:</a:t>
            </a:r>
          </a:p>
        </p:txBody>
      </p:sp>
      <p:pic>
        <p:nvPicPr>
          <p:cNvPr id="2" name="Picture 1" descr="A diagram of a political power&#10;&#10;AI-generated content may be incorrect.">
            <a:extLst>
              <a:ext uri="{FF2B5EF4-FFF2-40B4-BE49-F238E27FC236}">
                <a16:creationId xmlns:a16="http://schemas.microsoft.com/office/drawing/2014/main" id="{6AD500D7-4D5A-EA36-E87D-B860FBBE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76950"/>
            <a:ext cx="3068286" cy="1684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A64842-56ED-C6A2-EC2B-68EA5289F7CC}"/>
              </a:ext>
            </a:extLst>
          </p:cNvPr>
          <p:cNvSpPr txBox="1"/>
          <p:nvPr/>
        </p:nvSpPr>
        <p:spPr>
          <a:xfrm>
            <a:off x="36863" y="76950"/>
            <a:ext cx="10284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Information 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F68BF-D7A7-3EE8-6600-491E489ECDAE}"/>
              </a:ext>
            </a:extLst>
          </p:cNvPr>
          <p:cNvSpPr txBox="1"/>
          <p:nvPr/>
        </p:nvSpPr>
        <p:spPr>
          <a:xfrm>
            <a:off x="3325415" y="732269"/>
            <a:ext cx="6222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How Independent Media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Contain Dissent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ADFEF-6869-60A2-966F-398E85DE671D}"/>
              </a:ext>
            </a:extLst>
          </p:cNvPr>
          <p:cNvSpPr txBox="1"/>
          <p:nvPr/>
        </p:nvSpPr>
        <p:spPr>
          <a:xfrm>
            <a:off x="2040977" y="4296133"/>
            <a:ext cx="177761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Ownership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FED9B-6A18-D22E-B424-5D80182BA2DB}"/>
              </a:ext>
            </a:extLst>
          </p:cNvPr>
          <p:cNvSpPr txBox="1"/>
          <p:nvPr/>
        </p:nvSpPr>
        <p:spPr>
          <a:xfrm>
            <a:off x="14107" y="2141914"/>
            <a:ext cx="12557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Sender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Autocract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8579AB-D109-51F5-DBE0-2A59FF16202D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1269887" y="2158406"/>
            <a:ext cx="1002266" cy="337451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51E6B9-B618-535A-2B41-FCDB99FFF1C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269887" y="2495857"/>
            <a:ext cx="812075" cy="444788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B994DC-CBB2-523F-7245-7099D49AA39E}"/>
              </a:ext>
            </a:extLst>
          </p:cNvPr>
          <p:cNvSpPr txBox="1"/>
          <p:nvPr/>
        </p:nvSpPr>
        <p:spPr>
          <a:xfrm>
            <a:off x="2081961" y="2771717"/>
            <a:ext cx="903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DA5C59-395C-EBAC-2137-C24BF03DFB12}"/>
              </a:ext>
            </a:extLst>
          </p:cNvPr>
          <p:cNvSpPr txBox="1"/>
          <p:nvPr/>
        </p:nvSpPr>
        <p:spPr>
          <a:xfrm>
            <a:off x="4271079" y="2135218"/>
            <a:ext cx="1466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Receiver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[Citizen]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D4E69D-EB22-B90A-7F7A-798D1F57400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3313674" y="2158406"/>
            <a:ext cx="957405" cy="330755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63F626-2992-AB72-CE24-0BEFED1EDA4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2985312" y="2489161"/>
            <a:ext cx="1285767" cy="513389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E5BE5A7-304E-84B9-7E10-38FD48464108}"/>
              </a:ext>
            </a:extLst>
          </p:cNvPr>
          <p:cNvSpPr txBox="1"/>
          <p:nvPr/>
        </p:nvSpPr>
        <p:spPr>
          <a:xfrm>
            <a:off x="6741300" y="1616337"/>
            <a:ext cx="1466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Dissent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8052782-F5C8-991A-9A85-47D4F122FD30}"/>
              </a:ext>
            </a:extLst>
          </p:cNvPr>
          <p:cNvCxnSpPr>
            <a:cxnSpLocks/>
          </p:cNvCxnSpPr>
          <p:nvPr/>
        </p:nvCxnSpPr>
        <p:spPr>
          <a:xfrm flipV="1">
            <a:off x="5882897" y="2022788"/>
            <a:ext cx="1002266" cy="522117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A39B17-E498-68AA-2B3A-151E0B178560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882897" y="2544905"/>
            <a:ext cx="1014811" cy="491474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8A553D-F675-627E-B7E0-ECC8B4CF8968}"/>
              </a:ext>
            </a:extLst>
          </p:cNvPr>
          <p:cNvSpPr txBox="1"/>
          <p:nvPr/>
        </p:nvSpPr>
        <p:spPr>
          <a:xfrm>
            <a:off x="6897708" y="2805546"/>
            <a:ext cx="903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22BF4E-8729-0010-74D0-B67DD9ED7DBF}"/>
              </a:ext>
            </a:extLst>
          </p:cNvPr>
          <p:cNvSpPr txBox="1"/>
          <p:nvPr/>
        </p:nvSpPr>
        <p:spPr>
          <a:xfrm>
            <a:off x="-132198" y="4186939"/>
            <a:ext cx="12557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[strength]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304143-0260-3420-661B-DFBD711289E7}"/>
              </a:ext>
            </a:extLst>
          </p:cNvPr>
          <p:cNvCxnSpPr>
            <a:cxnSpLocks/>
            <a:stCxn id="65" idx="3"/>
            <a:endCxn id="13" idx="1"/>
          </p:cNvCxnSpPr>
          <p:nvPr/>
        </p:nvCxnSpPr>
        <p:spPr>
          <a:xfrm flipV="1">
            <a:off x="1123582" y="4526966"/>
            <a:ext cx="917395" cy="1391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E361E59-EB2A-1F33-105F-756E8F431F9B}"/>
              </a:ext>
            </a:extLst>
          </p:cNvPr>
          <p:cNvSpPr txBox="1"/>
          <p:nvPr/>
        </p:nvSpPr>
        <p:spPr>
          <a:xfrm>
            <a:off x="8045210" y="4215153"/>
            <a:ext cx="1466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Citizen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[Beliefs]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EA7DB01-C253-81CE-3D93-C2E3EF1A10E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18587" y="4526966"/>
            <a:ext cx="374923" cy="691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F299AEA-3EC1-6A90-004E-A26ECEDAAA29}"/>
              </a:ext>
            </a:extLst>
          </p:cNvPr>
          <p:cNvSpPr txBox="1"/>
          <p:nvPr/>
        </p:nvSpPr>
        <p:spPr>
          <a:xfrm>
            <a:off x="10666154" y="3852149"/>
            <a:ext cx="1466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Dissent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7312418-1ABE-971C-5275-D928653A4D61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663888" y="4082982"/>
            <a:ext cx="1002266" cy="52211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25B5078-D9EE-9E98-BFD0-865CDA7753C4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9663888" y="4605099"/>
            <a:ext cx="1014811" cy="4914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DA2793A-B041-C01A-D9A1-E1903520D7BD}"/>
              </a:ext>
            </a:extLst>
          </p:cNvPr>
          <p:cNvSpPr txBox="1"/>
          <p:nvPr/>
        </p:nvSpPr>
        <p:spPr>
          <a:xfrm>
            <a:off x="10678699" y="4865740"/>
            <a:ext cx="903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1E9798-69C6-B53A-3DCF-C51CCB072EDF}"/>
              </a:ext>
            </a:extLst>
          </p:cNvPr>
          <p:cNvSpPr txBox="1"/>
          <p:nvPr/>
        </p:nvSpPr>
        <p:spPr>
          <a:xfrm>
            <a:off x="1002670" y="3744002"/>
            <a:ext cx="1002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Fake</a:t>
            </a:r>
            <a:b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Rally</a:t>
            </a:r>
            <a:endParaRPr lang="en-US" sz="18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D888101-FA4D-88DB-BB6E-87C10E100706}"/>
              </a:ext>
            </a:extLst>
          </p:cNvPr>
          <p:cNvSpPr txBox="1"/>
          <p:nvPr/>
        </p:nvSpPr>
        <p:spPr>
          <a:xfrm>
            <a:off x="1136127" y="4792361"/>
            <a:ext cx="634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18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22CB55E-68F9-F9A8-6132-CDBE711D784C}"/>
              </a:ext>
            </a:extLst>
          </p:cNvPr>
          <p:cNvSpPr txBox="1"/>
          <p:nvPr/>
        </p:nvSpPr>
        <p:spPr>
          <a:xfrm>
            <a:off x="-44769" y="6294646"/>
            <a:ext cx="9351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Wintrobe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(1998),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Egorov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Guriev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(2009), Edmond (2008, 2013),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Kricheli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Livne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Magaloni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(2011), Ho (2020),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King, Pan, Roberts (2013, 2016), Roberts (2018), Xu (2022)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966E9C2-461F-52E6-4A20-21D709530DB6}"/>
              </a:ext>
            </a:extLst>
          </p:cNvPr>
          <p:cNvSpPr txBox="1"/>
          <p:nvPr/>
        </p:nvSpPr>
        <p:spPr>
          <a:xfrm>
            <a:off x="4232464" y="4316373"/>
            <a:ext cx="1170793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24C6B98-967D-D43B-7105-54A2A6FA72EC}"/>
              </a:ext>
            </a:extLst>
          </p:cNvPr>
          <p:cNvSpPr txBox="1"/>
          <p:nvPr/>
        </p:nvSpPr>
        <p:spPr>
          <a:xfrm>
            <a:off x="2497222" y="3919483"/>
            <a:ext cx="903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[State]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A7C2ADA-5E06-0187-EA2D-211640B37964}"/>
              </a:ext>
            </a:extLst>
          </p:cNvPr>
          <p:cNvSpPr txBox="1"/>
          <p:nvPr/>
        </p:nvSpPr>
        <p:spPr>
          <a:xfrm>
            <a:off x="2410571" y="4792361"/>
            <a:ext cx="1291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[Private]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5F3A99-A8EC-3120-0974-D94B57FE14D7}"/>
              </a:ext>
            </a:extLst>
          </p:cNvPr>
          <p:cNvSpPr txBox="1"/>
          <p:nvPr/>
        </p:nvSpPr>
        <p:spPr>
          <a:xfrm>
            <a:off x="3957071" y="3953855"/>
            <a:ext cx="1997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[Investigations]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40D3041-65F6-099A-C797-E80C6B89AED1}"/>
              </a:ext>
            </a:extLst>
          </p:cNvPr>
          <p:cNvSpPr txBox="1"/>
          <p:nvPr/>
        </p:nvSpPr>
        <p:spPr>
          <a:xfrm>
            <a:off x="4169012" y="4771224"/>
            <a:ext cx="1445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[Reporting]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DD7D0E4-D417-CCB5-E84B-B0387DDCF4EB}"/>
              </a:ext>
            </a:extLst>
          </p:cNvPr>
          <p:cNvSpPr txBox="1"/>
          <p:nvPr/>
        </p:nvSpPr>
        <p:spPr>
          <a:xfrm>
            <a:off x="5835628" y="4323187"/>
            <a:ext cx="1846951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Censorship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9EACFE4-FFF5-3AE6-BB28-37E9D95341BB}"/>
              </a:ext>
            </a:extLst>
          </p:cNvPr>
          <p:cNvCxnSpPr>
            <a:cxnSpLocks/>
            <a:stCxn id="96" idx="3"/>
            <a:endCxn id="115" idx="1"/>
          </p:cNvCxnSpPr>
          <p:nvPr/>
        </p:nvCxnSpPr>
        <p:spPr>
          <a:xfrm>
            <a:off x="5403257" y="4547206"/>
            <a:ext cx="432371" cy="681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8800E887-6BD8-CED0-8ACA-61514C172583}"/>
              </a:ext>
            </a:extLst>
          </p:cNvPr>
          <p:cNvSpPr txBox="1"/>
          <p:nvPr/>
        </p:nvSpPr>
        <p:spPr>
          <a:xfrm>
            <a:off x="6121674" y="3966545"/>
            <a:ext cx="1332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[Platforms]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620F28E-8E60-1C5F-B3A6-F7A3C4836382}"/>
              </a:ext>
            </a:extLst>
          </p:cNvPr>
          <p:cNvSpPr txBox="1"/>
          <p:nvPr/>
        </p:nvSpPr>
        <p:spPr>
          <a:xfrm>
            <a:off x="6050695" y="4827843"/>
            <a:ext cx="15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[Self-Censor]</a:t>
            </a:r>
            <a:endParaRPr lang="en-US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E604FF1-E932-505B-9E18-0F3DAC60D3CC}"/>
              </a:ext>
            </a:extLst>
          </p:cNvPr>
          <p:cNvCxnSpPr>
            <a:cxnSpLocks/>
          </p:cNvCxnSpPr>
          <p:nvPr/>
        </p:nvCxnSpPr>
        <p:spPr>
          <a:xfrm>
            <a:off x="3642036" y="2522990"/>
            <a:ext cx="0" cy="744221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A8232B2-F1F1-09B1-FACF-727AB34F6396}"/>
              </a:ext>
            </a:extLst>
          </p:cNvPr>
          <p:cNvSpPr txBox="1"/>
          <p:nvPr/>
        </p:nvSpPr>
        <p:spPr>
          <a:xfrm>
            <a:off x="1622323" y="-1032387"/>
            <a:ext cx="18473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0D503B3-13E5-3F80-91E3-26C8A93B9781}"/>
              </a:ext>
            </a:extLst>
          </p:cNvPr>
          <p:cNvCxnSpPr>
            <a:cxnSpLocks/>
          </p:cNvCxnSpPr>
          <p:nvPr/>
        </p:nvCxnSpPr>
        <p:spPr>
          <a:xfrm>
            <a:off x="7687219" y="4569096"/>
            <a:ext cx="432371" cy="681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0279E9-E2DA-A717-FA46-54C6DBB9651C}"/>
              </a:ext>
            </a:extLst>
          </p:cNvPr>
          <p:cNvSpPr txBox="1"/>
          <p:nvPr/>
        </p:nvSpPr>
        <p:spPr>
          <a:xfrm>
            <a:off x="9734428" y="5157025"/>
            <a:ext cx="2495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happens in this case?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EB478-64C5-473A-B995-1109CF1E3B37}"/>
              </a:ext>
            </a:extLst>
          </p:cNvPr>
          <p:cNvSpPr txBox="1"/>
          <p:nvPr/>
        </p:nvSpPr>
        <p:spPr>
          <a:xfrm>
            <a:off x="8986634" y="5421247"/>
            <a:ext cx="2557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Report: rally</a:t>
            </a:r>
          </a:p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 not investigate: fake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C5A64-1CC4-E3B7-919D-1A8809AF2B93}"/>
              </a:ext>
            </a:extLst>
          </p:cNvPr>
          <p:cNvSpPr txBox="1"/>
          <p:nvPr/>
        </p:nvSpPr>
        <p:spPr>
          <a:xfrm>
            <a:off x="3197592" y="5133071"/>
            <a:ext cx="1445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[Credibility]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0F1F6-5156-D94B-311E-F5495EC20AF6}"/>
              </a:ext>
            </a:extLst>
          </p:cNvPr>
          <p:cNvSpPr txBox="1"/>
          <p:nvPr/>
        </p:nvSpPr>
        <p:spPr>
          <a:xfrm>
            <a:off x="8716662" y="6051086"/>
            <a:ext cx="3475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Students: What is the challenge with mf?</a:t>
            </a:r>
          </a:p>
        </p:txBody>
      </p:sp>
    </p:spTree>
    <p:extLst>
      <p:ext uri="{BB962C8B-B14F-4D97-AF65-F5344CB8AC3E}">
        <p14:creationId xmlns:p14="http://schemas.microsoft.com/office/powerpoint/2010/main" val="1891712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D1ED7C-C589-704E-BF45-8032EA65680F}">
  <we:reference id="4b785c87-866c-4bad-85d8-5d1ae467ac9a" version="3.5.0.0" store="EXCatalog" storeType="EXCatalog"/>
  <we:alternateReferences>
    <we:reference id="WA104381909" version="3.5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8259</TotalTime>
  <Words>2020</Words>
  <Application>Microsoft Macintosh PowerPoint</Application>
  <PresentationFormat>Widescreen</PresentationFormat>
  <Paragraphs>382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Cavolini</vt:lpstr>
      <vt:lpstr>easycode</vt:lpstr>
      <vt:lpstr>Wingdings</vt:lpstr>
      <vt:lpstr>Office Theme</vt:lpstr>
      <vt:lpstr>The Role of Information  in the Logic of Power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Policy</dc:title>
  <dc:creator>Sobolev, Anton</dc:creator>
  <cp:lastModifiedBy>Sobolev, Anton</cp:lastModifiedBy>
  <cp:revision>774</cp:revision>
  <dcterms:created xsi:type="dcterms:W3CDTF">2021-08-24T21:04:57Z</dcterms:created>
  <dcterms:modified xsi:type="dcterms:W3CDTF">2026-02-20T06:53:55Z</dcterms:modified>
</cp:coreProperties>
</file>